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58" r:id="rId4"/>
    <p:sldId id="262" r:id="rId5"/>
    <p:sldId id="261" r:id="rId6"/>
    <p:sldId id="260" r:id="rId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433" autoAdjust="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3.xml"/></Relationships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0569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10398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72263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1441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26972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5984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7570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831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89062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816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98616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F6D5D-5F50-4539-8482-B8583EEEC6E8}" type="datetimeFigureOut">
              <a:rPr lang="pl-PL" smtClean="0"/>
              <a:t>06.12.2023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70273-F1D6-4609-B27D-E362A13250B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66846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/>
          <p:cNvSpPr txBox="1"/>
          <p:nvPr/>
        </p:nvSpPr>
        <p:spPr>
          <a:xfrm>
            <a:off x="87086" y="174171"/>
            <a:ext cx="111905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200" b="1" dirty="0">
                <a:solidFill>
                  <a:srgbClr val="FF0000"/>
                </a:solidFill>
              </a:rPr>
              <a:t>Bazy danych wykorzystywane w laboratorium: </a:t>
            </a:r>
          </a:p>
          <a:p>
            <a:pPr algn="ctr"/>
            <a:r>
              <a:rPr lang="pl-PL" sz="3200" b="1" dirty="0">
                <a:solidFill>
                  <a:srgbClr val="FF0000"/>
                </a:solidFill>
              </a:rPr>
              <a:t>Warsztat Badacza Danych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5" name="pole tekstowe 4"/>
          <p:cNvSpPr txBox="1"/>
          <p:nvPr/>
        </p:nvSpPr>
        <p:spPr>
          <a:xfrm>
            <a:off x="496388" y="1341120"/>
            <a:ext cx="21423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>
                <a:solidFill>
                  <a:srgbClr val="0070C0"/>
                </a:solidFill>
              </a:rPr>
              <a:t>Wbudowany zestaw danych </a:t>
            </a:r>
            <a:r>
              <a:rPr lang="pl-PL" b="1" dirty="0" err="1">
                <a:solidFill>
                  <a:srgbClr val="0070C0"/>
                </a:solidFill>
              </a:rPr>
              <a:t>Scikit-learn</a:t>
            </a:r>
            <a:r>
              <a:rPr lang="pl-PL" b="1" dirty="0">
                <a:solidFill>
                  <a:srgbClr val="0070C0"/>
                </a:solidFill>
              </a:rPr>
              <a:t>:</a:t>
            </a:r>
          </a:p>
          <a:p>
            <a:endParaRPr lang="pl-PL" dirty="0"/>
          </a:p>
          <a:p>
            <a:endParaRPr lang="pl-PL" dirty="0"/>
          </a:p>
          <a:p>
            <a:r>
              <a:rPr lang="pl-PL" dirty="0" err="1"/>
              <a:t>Make-blobs</a:t>
            </a:r>
            <a:endParaRPr lang="pl-PL" dirty="0"/>
          </a:p>
          <a:p>
            <a:endParaRPr lang="pl-PL" dirty="0"/>
          </a:p>
          <a:p>
            <a:endParaRPr lang="en-US" dirty="0"/>
          </a:p>
        </p:txBody>
      </p:sp>
      <p:sp>
        <p:nvSpPr>
          <p:cNvPr id="6" name="pole tekstowe 5"/>
          <p:cNvSpPr txBox="1"/>
          <p:nvPr/>
        </p:nvSpPr>
        <p:spPr>
          <a:xfrm>
            <a:off x="2825933" y="1349829"/>
            <a:ext cx="2307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>
                <a:solidFill>
                  <a:srgbClr val="0070C0"/>
                </a:solidFill>
              </a:rPr>
              <a:t>Publiczne bazy danych:</a:t>
            </a:r>
          </a:p>
          <a:p>
            <a:endParaRPr lang="pl-PL" b="1" dirty="0">
              <a:solidFill>
                <a:srgbClr val="0070C0"/>
              </a:solidFill>
            </a:endParaRPr>
          </a:p>
          <a:p>
            <a:r>
              <a:rPr lang="pl-PL" dirty="0"/>
              <a:t>iris.csv</a:t>
            </a:r>
          </a:p>
          <a:p>
            <a:endParaRPr lang="pl-PL" dirty="0"/>
          </a:p>
          <a:p>
            <a:r>
              <a:rPr lang="pl-PL" dirty="0"/>
              <a:t>wine.csv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5682343" y="1349829"/>
            <a:ext cx="405819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>
                <a:solidFill>
                  <a:srgbClr val="0070C0"/>
                </a:solidFill>
              </a:rPr>
              <a:t>Własne zestawy danych:</a:t>
            </a:r>
          </a:p>
          <a:p>
            <a:endParaRPr lang="pl-PL" b="1" dirty="0">
              <a:solidFill>
                <a:srgbClr val="0070C0"/>
              </a:solidFill>
            </a:endParaRPr>
          </a:p>
          <a:p>
            <a:r>
              <a:rPr lang="en-US" dirty="0" err="1"/>
              <a:t>Kruk_VLagun</a:t>
            </a:r>
            <a:r>
              <a:rPr lang="en-US" dirty="0"/>
              <a:t> _156.xls</a:t>
            </a:r>
            <a:endParaRPr lang="pl-PL" dirty="0"/>
          </a:p>
          <a:p>
            <a:r>
              <a:rPr lang="en-US" dirty="0" err="1"/>
              <a:t>Kruk_VLagun</a:t>
            </a:r>
            <a:r>
              <a:rPr lang="en-US" dirty="0"/>
              <a:t> _156.</a:t>
            </a:r>
            <a:r>
              <a:rPr lang="pl-PL" dirty="0" err="1"/>
              <a:t>csv</a:t>
            </a:r>
            <a:endParaRPr lang="pl-PL" dirty="0"/>
          </a:p>
          <a:p>
            <a:r>
              <a:rPr lang="en-US" dirty="0"/>
              <a:t>vlagunr-Phyto.csv</a:t>
            </a:r>
            <a:r>
              <a:rPr lang="pl-PL" dirty="0"/>
              <a:t> </a:t>
            </a:r>
          </a:p>
          <a:p>
            <a:r>
              <a:rPr lang="pl-PL" dirty="0"/>
              <a:t>vlagunr-Cyano.csv</a:t>
            </a:r>
          </a:p>
          <a:p>
            <a:r>
              <a:rPr lang="pl-PL" dirty="0"/>
              <a:t>vlagunr-TOC.csv</a:t>
            </a:r>
          </a:p>
          <a:p>
            <a:endParaRPr lang="pl-PL" dirty="0"/>
          </a:p>
          <a:p>
            <a:r>
              <a:rPr lang="en-US" dirty="0"/>
              <a:t>VLagunEcsanew151Zooplankton</a:t>
            </a:r>
            <a:r>
              <a:rPr lang="pl-PL" dirty="0"/>
              <a:t>.xls</a:t>
            </a:r>
          </a:p>
          <a:p>
            <a:endParaRPr lang="pl-PL" dirty="0"/>
          </a:p>
          <a:p>
            <a:r>
              <a:rPr lang="pl-PL" dirty="0"/>
              <a:t>JezPrzym.csv</a:t>
            </a:r>
          </a:p>
          <a:p>
            <a:r>
              <a:rPr lang="pl-PL" dirty="0"/>
              <a:t>JezPrzymClass.csv</a:t>
            </a:r>
          </a:p>
          <a:p>
            <a:r>
              <a:rPr lang="pl-PL" dirty="0"/>
              <a:t>JezPrzym_model-Python_Class1.csv</a:t>
            </a:r>
          </a:p>
          <a:p>
            <a:r>
              <a:rPr lang="pl-PL" dirty="0"/>
              <a:t>JezPrzym_model-Python_Class2.csv</a:t>
            </a:r>
            <a:endParaRPr lang="en-US" dirty="0"/>
          </a:p>
          <a:p>
            <a:r>
              <a:rPr lang="pl-PL" dirty="0"/>
              <a:t>JezPrzym_model-Python_Class3.csv</a:t>
            </a:r>
            <a:endParaRPr lang="en-US" dirty="0"/>
          </a:p>
          <a:p>
            <a:endParaRPr lang="pl-PL" dirty="0"/>
          </a:p>
          <a:p>
            <a:r>
              <a:rPr lang="en-US" dirty="0"/>
              <a:t>ToxinsbaseClass.csv</a:t>
            </a:r>
            <a:endParaRPr lang="pl-PL" dirty="0"/>
          </a:p>
          <a:p>
            <a:r>
              <a:rPr lang="pl-PL" dirty="0"/>
              <a:t>Toxins5.csv</a:t>
            </a:r>
            <a:endParaRPr lang="en-US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1925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29EE02BC-A609-4D4A-93BC-F5586F5FC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636" y="157544"/>
            <a:ext cx="4802763" cy="6858000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C86B1DEB-B506-416A-9D2D-74EC229D9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28" y="2174176"/>
            <a:ext cx="5984491" cy="4683824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B4C7A6CD-529A-48B8-ADB4-A0982A78835E}"/>
              </a:ext>
            </a:extLst>
          </p:cNvPr>
          <p:cNvSpPr txBox="1"/>
          <p:nvPr/>
        </p:nvSpPr>
        <p:spPr>
          <a:xfrm>
            <a:off x="694944" y="576072"/>
            <a:ext cx="5824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Vistula Lagoon pollution</a:t>
            </a:r>
          </a:p>
        </p:txBody>
      </p:sp>
    </p:spTree>
    <p:extLst>
      <p:ext uri="{BB962C8B-B14F-4D97-AF65-F5344CB8AC3E}">
        <p14:creationId xmlns:p14="http://schemas.microsoft.com/office/powerpoint/2010/main" val="27913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/>
          <p:cNvSpPr/>
          <p:nvPr/>
        </p:nvSpPr>
        <p:spPr>
          <a:xfrm>
            <a:off x="121920" y="654637"/>
            <a:ext cx="1207008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l-PL" dirty="0"/>
          </a:p>
          <a:p>
            <a:r>
              <a:rPr lang="pl-PL" dirty="0"/>
              <a:t>Fizyczne     </a:t>
            </a:r>
            <a:r>
              <a:rPr lang="pl-PL" i="1" dirty="0" err="1"/>
              <a:t>Physical</a:t>
            </a:r>
            <a:endParaRPr lang="pl-PL" i="1" dirty="0"/>
          </a:p>
          <a:p>
            <a:r>
              <a:rPr lang="en-US" dirty="0">
                <a:solidFill>
                  <a:srgbClr val="0070C0"/>
                </a:solidFill>
              </a:rPr>
              <a:t>PSU	O2	</a:t>
            </a:r>
            <a:r>
              <a:rPr lang="en-US" dirty="0" err="1">
                <a:solidFill>
                  <a:srgbClr val="0070C0"/>
                </a:solidFill>
              </a:rPr>
              <a:t>SecchDisc</a:t>
            </a:r>
            <a:r>
              <a:rPr lang="pl-PL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	temp.	SS</a:t>
            </a:r>
            <a:r>
              <a:rPr lang="en-US" dirty="0"/>
              <a:t>		</a:t>
            </a:r>
            <a:endParaRPr lang="pl-PL" dirty="0"/>
          </a:p>
          <a:p>
            <a:endParaRPr lang="pl-PL" dirty="0">
              <a:solidFill>
                <a:srgbClr val="FF0000"/>
              </a:solidFill>
            </a:endParaRPr>
          </a:p>
          <a:p>
            <a:r>
              <a:rPr lang="pl-PL" dirty="0"/>
              <a:t>Chemiczne      </a:t>
            </a:r>
            <a:r>
              <a:rPr lang="pl-PL" i="1" dirty="0" err="1"/>
              <a:t>Chemical</a:t>
            </a:r>
            <a:endParaRPr lang="pl-PL" i="1" dirty="0"/>
          </a:p>
          <a:p>
            <a:r>
              <a:rPr lang="en-US" dirty="0">
                <a:solidFill>
                  <a:srgbClr val="FF0000"/>
                </a:solidFill>
              </a:rPr>
              <a:t>SRP	DOP	DTP	PP	TP	NH4N	NO3N	DIN	DON	DTN	PN	TN	TN/TP	Fe	SiO4Si	TOC		DOC		TPOC	</a:t>
            </a:r>
            <a:endParaRPr lang="pl-PL" dirty="0">
              <a:solidFill>
                <a:srgbClr val="FF0000"/>
              </a:solidFill>
            </a:endParaRPr>
          </a:p>
          <a:p>
            <a:endParaRPr lang="pl-PL" dirty="0"/>
          </a:p>
          <a:p>
            <a:r>
              <a:rPr lang="pl-PL" dirty="0"/>
              <a:t>Biologiczne   </a:t>
            </a:r>
            <a:r>
              <a:rPr lang="pl-PL" i="1" dirty="0" err="1"/>
              <a:t>Biological</a:t>
            </a:r>
            <a:endParaRPr lang="pl-PL" i="1" dirty="0"/>
          </a:p>
          <a:p>
            <a:endParaRPr lang="pl-PL" dirty="0"/>
          </a:p>
          <a:p>
            <a:r>
              <a:rPr lang="en-US" dirty="0" err="1">
                <a:solidFill>
                  <a:srgbClr val="00B050"/>
                </a:solidFill>
              </a:rPr>
              <a:t>chla</a:t>
            </a:r>
            <a:r>
              <a:rPr lang="en-US" dirty="0">
                <a:solidFill>
                  <a:srgbClr val="00B050"/>
                </a:solidFill>
              </a:rPr>
              <a:t>	</a:t>
            </a:r>
            <a:r>
              <a:rPr lang="en-US" dirty="0" err="1">
                <a:solidFill>
                  <a:srgbClr val="00B050"/>
                </a:solidFill>
              </a:rPr>
              <a:t>PhytoBiomassC</a:t>
            </a:r>
            <a:r>
              <a:rPr lang="en-US" dirty="0">
                <a:solidFill>
                  <a:srgbClr val="00B050"/>
                </a:solidFill>
              </a:rPr>
              <a:t>	</a:t>
            </a:r>
            <a:r>
              <a:rPr lang="en-US" dirty="0" err="1">
                <a:solidFill>
                  <a:srgbClr val="00B050"/>
                </a:solidFill>
              </a:rPr>
              <a:t>CyanobacteriaBiomassC</a:t>
            </a:r>
            <a:r>
              <a:rPr lang="en-US" dirty="0">
                <a:solidFill>
                  <a:srgbClr val="00B050"/>
                </a:solidFill>
              </a:rPr>
              <a:t>	</a:t>
            </a:r>
            <a:r>
              <a:rPr lang="en-US" dirty="0" err="1">
                <a:solidFill>
                  <a:srgbClr val="00B050"/>
                </a:solidFill>
              </a:rPr>
              <a:t>ChlorophyceaeBiomassC</a:t>
            </a:r>
            <a:r>
              <a:rPr lang="en-US" dirty="0">
                <a:solidFill>
                  <a:srgbClr val="00B050"/>
                </a:solidFill>
              </a:rPr>
              <a:t>	</a:t>
            </a:r>
            <a:r>
              <a:rPr lang="en-US" dirty="0" err="1">
                <a:solidFill>
                  <a:srgbClr val="00B050"/>
                </a:solidFill>
              </a:rPr>
              <a:t>DiatomsBiomassC</a:t>
            </a:r>
            <a:r>
              <a:rPr lang="en-US" dirty="0">
                <a:solidFill>
                  <a:srgbClr val="00B050"/>
                </a:solidFill>
              </a:rPr>
              <a:t>	</a:t>
            </a:r>
            <a:r>
              <a:rPr lang="en-US" dirty="0" err="1">
                <a:solidFill>
                  <a:srgbClr val="00B050"/>
                </a:solidFill>
              </a:rPr>
              <a:t>PicoplanktonBiomassC</a:t>
            </a:r>
            <a:r>
              <a:rPr lang="en-US" dirty="0">
                <a:solidFill>
                  <a:srgbClr val="00B050"/>
                </a:solidFill>
              </a:rPr>
              <a:t>	</a:t>
            </a:r>
            <a:r>
              <a:rPr lang="en-US" dirty="0"/>
              <a:t>	</a:t>
            </a:r>
            <a:endParaRPr lang="pl-PL" dirty="0"/>
          </a:p>
          <a:p>
            <a:endParaRPr lang="pl-PL" dirty="0"/>
          </a:p>
          <a:p>
            <a:r>
              <a:rPr lang="pl-PL" dirty="0"/>
              <a:t>Klimatyczne i hydrologiczne   </a:t>
            </a:r>
            <a:r>
              <a:rPr lang="pl-PL" i="1" dirty="0" err="1"/>
              <a:t>Climatic</a:t>
            </a:r>
            <a:r>
              <a:rPr lang="pl-PL" i="1" dirty="0"/>
              <a:t> and </a:t>
            </a:r>
            <a:r>
              <a:rPr lang="pl-PL" i="1" dirty="0" err="1"/>
              <a:t>hydrologic</a:t>
            </a:r>
            <a:endParaRPr lang="pl-PL" i="1" dirty="0"/>
          </a:p>
          <a:p>
            <a:r>
              <a:rPr lang="en-US" dirty="0" err="1">
                <a:solidFill>
                  <a:srgbClr val="C00000"/>
                </a:solidFill>
              </a:rPr>
              <a:t>Airtemperature</a:t>
            </a:r>
            <a:r>
              <a:rPr lang="en-US" dirty="0">
                <a:solidFill>
                  <a:srgbClr val="C00000"/>
                </a:solidFill>
              </a:rPr>
              <a:t>	</a:t>
            </a:r>
            <a:r>
              <a:rPr lang="en-US" dirty="0" err="1">
                <a:solidFill>
                  <a:srgbClr val="C00000"/>
                </a:solidFill>
              </a:rPr>
              <a:t>Windspeedinsitu</a:t>
            </a:r>
            <a:r>
              <a:rPr lang="en-US" dirty="0"/>
              <a:t>	</a:t>
            </a:r>
            <a:r>
              <a:rPr lang="en-US" dirty="0">
                <a:solidFill>
                  <a:srgbClr val="C00000"/>
                </a:solidFill>
              </a:rPr>
              <a:t>Depth</a:t>
            </a:r>
            <a:r>
              <a:rPr lang="pl-PL" dirty="0"/>
              <a:t>               156 obserwacji  20 punktów</a:t>
            </a:r>
            <a:endParaRPr lang="en-US" dirty="0"/>
          </a:p>
        </p:txBody>
      </p:sp>
      <p:pic>
        <p:nvPicPr>
          <p:cNvPr id="1026" name="Picture 2" descr="Fig-1-now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4" t="11450" r="6445" b="5643"/>
          <a:stretch/>
        </p:blipFill>
        <p:spPr bwMode="auto">
          <a:xfrm>
            <a:off x="7855131" y="3722914"/>
            <a:ext cx="4336869" cy="3135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ole tekstowe 1"/>
          <p:cNvSpPr txBox="1"/>
          <p:nvPr/>
        </p:nvSpPr>
        <p:spPr>
          <a:xfrm>
            <a:off x="204879" y="267516"/>
            <a:ext cx="11082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b="1" dirty="0" err="1"/>
              <a:t>Kruk_Vlagun</a:t>
            </a:r>
            <a:r>
              <a:rPr lang="pl-PL" sz="2400" b="1" dirty="0"/>
              <a:t>….xls/</a:t>
            </a:r>
            <a:r>
              <a:rPr lang="pl-PL" sz="2400" b="1" dirty="0" err="1"/>
              <a:t>csv</a:t>
            </a:r>
            <a:r>
              <a:rPr lang="pl-PL" sz="2400" b="1" dirty="0"/>
              <a:t>                                 plik bazy danych Zalewu Wiślanego - </a:t>
            </a:r>
            <a:r>
              <a:rPr lang="pl-PL" sz="2400" b="1" dirty="0">
                <a:solidFill>
                  <a:srgbClr val="FF0000"/>
                </a:solidFill>
              </a:rPr>
              <a:t>Zmienne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4" name="Prostokąt 3"/>
          <p:cNvSpPr/>
          <p:nvPr/>
        </p:nvSpPr>
        <p:spPr>
          <a:xfrm>
            <a:off x="3184733" y="92257"/>
            <a:ext cx="20794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vlagunr-Phyto.csv</a:t>
            </a:r>
            <a:r>
              <a:rPr lang="pl-PL" b="1" dirty="0"/>
              <a:t> </a:t>
            </a:r>
          </a:p>
          <a:p>
            <a:r>
              <a:rPr lang="pl-PL" b="1" dirty="0"/>
              <a:t>vlagunr-Cyano.csv</a:t>
            </a:r>
          </a:p>
          <a:p>
            <a:r>
              <a:rPr lang="pl-PL" b="1" dirty="0"/>
              <a:t>vlagunr-TOC.csv</a:t>
            </a:r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810868"/>
              </p:ext>
            </p:extLst>
          </p:nvPr>
        </p:nvGraphicFramePr>
        <p:xfrm>
          <a:off x="2900351" y="5420964"/>
          <a:ext cx="4914899" cy="114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499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79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69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CladB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Zawartość grupy zooplanktonu Cladocera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mg/l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CopepB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Zawartość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grupy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zooplanktonu</a:t>
                      </a:r>
                      <a:r>
                        <a:rPr lang="en-US" sz="1100" u="none" strike="noStrike" dirty="0">
                          <a:effectLst/>
                        </a:rPr>
                        <a:t> Copepoda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mg/l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RotifB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Zawartość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grupy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zooplanktonu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Rotifera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mg/l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Prostokąt 5"/>
          <p:cNvSpPr/>
          <p:nvPr/>
        </p:nvSpPr>
        <p:spPr>
          <a:xfrm>
            <a:off x="121920" y="4930626"/>
            <a:ext cx="47251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VLagunEcsanew151Zooplankton</a:t>
            </a:r>
            <a:r>
              <a:rPr lang="pl-PL" sz="2400" b="1" dirty="0"/>
              <a:t>.xls</a:t>
            </a:r>
          </a:p>
        </p:txBody>
      </p:sp>
    </p:spTree>
    <p:extLst>
      <p:ext uri="{BB962C8B-B14F-4D97-AF65-F5344CB8AC3E}">
        <p14:creationId xmlns:p14="http://schemas.microsoft.com/office/powerpoint/2010/main" val="88094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3C000936-138D-47DF-B0BC-D8F5F808BFF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2713" y="0"/>
            <a:ext cx="8250237" cy="6991351"/>
            <a:chOff x="71" y="0"/>
            <a:chExt cx="5197" cy="4404"/>
          </a:xfrm>
        </p:grpSpPr>
        <p:grpSp>
          <p:nvGrpSpPr>
            <p:cNvPr id="5" name="Group 205">
              <a:extLst>
                <a:ext uri="{FF2B5EF4-FFF2-40B4-BE49-F238E27FC236}">
                  <a16:creationId xmlns:a16="http://schemas.microsoft.com/office/drawing/2014/main" id="{ACFE4999-CE87-49E8-A6DC-B12EE52CDD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" y="0"/>
              <a:ext cx="5197" cy="4404"/>
              <a:chOff x="71" y="0"/>
              <a:chExt cx="5197" cy="4404"/>
            </a:xfrm>
          </p:grpSpPr>
          <p:sp>
            <p:nvSpPr>
              <p:cNvPr id="47" name="Rectangle 5">
                <a:extLst>
                  <a:ext uri="{FF2B5EF4-FFF2-40B4-BE49-F238E27FC236}">
                    <a16:creationId xmlns:a16="http://schemas.microsoft.com/office/drawing/2014/main" id="{CA01CB24-B225-4688-B782-2997C4C845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95"/>
                <a:ext cx="1112" cy="304"/>
              </a:xfrm>
              <a:prstGeom prst="rect">
                <a:avLst/>
              </a:prstGeom>
              <a:solidFill>
                <a:srgbClr val="C5D9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Rectangle 6">
                <a:extLst>
                  <a:ext uri="{FF2B5EF4-FFF2-40B4-BE49-F238E27FC236}">
                    <a16:creationId xmlns:a16="http://schemas.microsoft.com/office/drawing/2014/main" id="{A95D2B08-68DE-4696-84A2-FE5BEE2A59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394"/>
                <a:ext cx="1112" cy="195"/>
              </a:xfrm>
              <a:prstGeom prst="rect">
                <a:avLst/>
              </a:prstGeom>
              <a:solidFill>
                <a:srgbClr val="C5D9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Rectangle 7">
                <a:extLst>
                  <a:ext uri="{FF2B5EF4-FFF2-40B4-BE49-F238E27FC236}">
                    <a16:creationId xmlns:a16="http://schemas.microsoft.com/office/drawing/2014/main" id="{035A67C2-FB88-40B7-BD1B-DCC88D5C3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0" y="394"/>
                <a:ext cx="415" cy="195"/>
              </a:xfrm>
              <a:prstGeom prst="rect">
                <a:avLst/>
              </a:prstGeom>
              <a:solidFill>
                <a:srgbClr val="C5D9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Rectangle 8">
                <a:extLst>
                  <a:ext uri="{FF2B5EF4-FFF2-40B4-BE49-F238E27FC236}">
                    <a16:creationId xmlns:a16="http://schemas.microsoft.com/office/drawing/2014/main" id="{A4F2F511-6961-4383-A3F5-15E40EBD88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585"/>
                <a:ext cx="1112" cy="209"/>
              </a:xfrm>
              <a:prstGeom prst="rect">
                <a:avLst/>
              </a:prstGeom>
              <a:solidFill>
                <a:srgbClr val="C5D9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Rectangle 9">
                <a:extLst>
                  <a:ext uri="{FF2B5EF4-FFF2-40B4-BE49-F238E27FC236}">
                    <a16:creationId xmlns:a16="http://schemas.microsoft.com/office/drawing/2014/main" id="{72E5AA34-E25A-4759-A891-0CB069E6B7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789"/>
                <a:ext cx="1112" cy="285"/>
              </a:xfrm>
              <a:prstGeom prst="rect">
                <a:avLst/>
              </a:prstGeom>
              <a:solidFill>
                <a:srgbClr val="EBF1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Rectangle 10">
                <a:extLst>
                  <a:ext uri="{FF2B5EF4-FFF2-40B4-BE49-F238E27FC236}">
                    <a16:creationId xmlns:a16="http://schemas.microsoft.com/office/drawing/2014/main" id="{25104E7B-E66F-408D-AF4B-B35B86606E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0" y="789"/>
                <a:ext cx="415" cy="285"/>
              </a:xfrm>
              <a:prstGeom prst="rect">
                <a:avLst/>
              </a:prstGeom>
              <a:solidFill>
                <a:srgbClr val="FDE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Rectangle 11">
                <a:extLst>
                  <a:ext uri="{FF2B5EF4-FFF2-40B4-BE49-F238E27FC236}">
                    <a16:creationId xmlns:a16="http://schemas.microsoft.com/office/drawing/2014/main" id="{DC3D8D1A-A1B2-4FEF-8E44-C4711B7FBD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1069"/>
                <a:ext cx="1112" cy="195"/>
              </a:xfrm>
              <a:prstGeom prst="rect">
                <a:avLst/>
              </a:prstGeom>
              <a:solidFill>
                <a:srgbClr val="FDE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Rectangle 12">
                <a:extLst>
                  <a:ext uri="{FF2B5EF4-FFF2-40B4-BE49-F238E27FC236}">
                    <a16:creationId xmlns:a16="http://schemas.microsoft.com/office/drawing/2014/main" id="{73C505F0-8ACF-4B4A-9C5B-B5C29FB875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1259"/>
                <a:ext cx="1112" cy="195"/>
              </a:xfrm>
              <a:prstGeom prst="rect">
                <a:avLst/>
              </a:prstGeom>
              <a:solidFill>
                <a:srgbClr val="FDE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Rectangle 13">
                <a:extLst>
                  <a:ext uri="{FF2B5EF4-FFF2-40B4-BE49-F238E27FC236}">
                    <a16:creationId xmlns:a16="http://schemas.microsoft.com/office/drawing/2014/main" id="{55244FED-A06F-483D-A709-2E5A1BB2F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0" y="1259"/>
                <a:ext cx="415" cy="195"/>
              </a:xfrm>
              <a:prstGeom prst="rect">
                <a:avLst/>
              </a:prstGeom>
              <a:solidFill>
                <a:srgbClr val="EBF1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Rectangle 14">
                <a:extLst>
                  <a:ext uri="{FF2B5EF4-FFF2-40B4-BE49-F238E27FC236}">
                    <a16:creationId xmlns:a16="http://schemas.microsoft.com/office/drawing/2014/main" id="{4591DCF3-92E6-424A-882A-8684489670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1450"/>
                <a:ext cx="1112" cy="1335"/>
              </a:xfrm>
              <a:prstGeom prst="rect">
                <a:avLst/>
              </a:prstGeom>
              <a:solidFill>
                <a:srgbClr val="FDE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Rectangle 15">
                <a:extLst>
                  <a:ext uri="{FF2B5EF4-FFF2-40B4-BE49-F238E27FC236}">
                    <a16:creationId xmlns:a16="http://schemas.microsoft.com/office/drawing/2014/main" id="{1D19514A-D0DE-403D-AE0C-59B05F85BC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2780"/>
                <a:ext cx="1112" cy="1241"/>
              </a:xfrm>
              <a:prstGeom prst="rect">
                <a:avLst/>
              </a:prstGeom>
              <a:solidFill>
                <a:srgbClr val="EBF1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Rectangle 16">
                <a:extLst>
                  <a:ext uri="{FF2B5EF4-FFF2-40B4-BE49-F238E27FC236}">
                    <a16:creationId xmlns:a16="http://schemas.microsoft.com/office/drawing/2014/main" id="{8A599A77-88EB-4FE0-965B-227D25504F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4016"/>
                <a:ext cx="1112" cy="304"/>
              </a:xfrm>
              <a:prstGeom prst="rect">
                <a:avLst/>
              </a:prstGeom>
              <a:solidFill>
                <a:srgbClr val="C5D9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Rectangle 17">
                <a:extLst>
                  <a:ext uri="{FF2B5EF4-FFF2-40B4-BE49-F238E27FC236}">
                    <a16:creationId xmlns:a16="http://schemas.microsoft.com/office/drawing/2014/main" id="{FEF22D49-E82E-4289-A114-73757F005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" y="10"/>
                <a:ext cx="271" cy="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Attribute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0" name="Rectangle 18">
                <a:extLst>
                  <a:ext uri="{FF2B5EF4-FFF2-40B4-BE49-F238E27FC236}">
                    <a16:creationId xmlns:a16="http://schemas.microsoft.com/office/drawing/2014/main" id="{A5FF0143-0252-49B6-B230-2E190A5D57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10"/>
                <a:ext cx="565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Wyjaśnienie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skrótu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1" name="Rectangle 19">
                <a:extLst>
                  <a:ext uri="{FF2B5EF4-FFF2-40B4-BE49-F238E27FC236}">
                    <a16:creationId xmlns:a16="http://schemas.microsoft.com/office/drawing/2014/main" id="{64918F0D-38C8-4EF0-93FE-5B5E76215F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10"/>
                <a:ext cx="154" cy="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Units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2" name="Rectangle 20">
                <a:extLst>
                  <a:ext uri="{FF2B5EF4-FFF2-40B4-BE49-F238E27FC236}">
                    <a16:creationId xmlns:a16="http://schemas.microsoft.com/office/drawing/2014/main" id="{DF0442A7-5B16-4D74-9B77-46230C7CC0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114"/>
                <a:ext cx="211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PSU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3" name="Rectangle 21">
                <a:extLst>
                  <a:ext uri="{FF2B5EF4-FFF2-40B4-BE49-F238E27FC236}">
                    <a16:creationId xmlns:a16="http://schemas.microsoft.com/office/drawing/2014/main" id="{FD20E946-4413-4D06-9904-3A6A81A563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119"/>
                <a:ext cx="281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Zasolenie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4" name="Rectangle 22">
                <a:extLst>
                  <a:ext uri="{FF2B5EF4-FFF2-40B4-BE49-F238E27FC236}">
                    <a16:creationId xmlns:a16="http://schemas.microsoft.com/office/drawing/2014/main" id="{D89E8301-3BE6-4CCE-8B5F-ADFBF06AB6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119"/>
                <a:ext cx="249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‰ Cl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5" name="Rectangle 23">
                <a:extLst>
                  <a:ext uri="{FF2B5EF4-FFF2-40B4-BE49-F238E27FC236}">
                    <a16:creationId xmlns:a16="http://schemas.microsoft.com/office/drawing/2014/main" id="{4327DA5A-77EC-48AB-9DBC-F06D5518C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0" y="105"/>
                <a:ext cx="51" cy="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6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-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6" name="Rectangle 24">
                <a:extLst>
                  <a:ext uri="{FF2B5EF4-FFF2-40B4-BE49-F238E27FC236}">
                    <a16:creationId xmlns:a16="http://schemas.microsoft.com/office/drawing/2014/main" id="{D795A468-0FF6-4F61-AB81-C668023E2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0" y="261"/>
                <a:ext cx="147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O2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7" name="Rectangle 25">
                <a:extLst>
                  <a:ext uri="{FF2B5EF4-FFF2-40B4-BE49-F238E27FC236}">
                    <a16:creationId xmlns:a16="http://schemas.microsoft.com/office/drawing/2014/main" id="{78898B3A-D8BE-47C2-B948-1D8BDE5315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14"/>
                <a:ext cx="725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Tlen rozpuszczony conc.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8" name="Rectangle 26">
                <a:extLst>
                  <a:ext uri="{FF2B5EF4-FFF2-40B4-BE49-F238E27FC236}">
                    <a16:creationId xmlns:a16="http://schemas.microsoft.com/office/drawing/2014/main" id="{C43AFC34-F30D-4819-B750-A9B19B77E3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309"/>
                <a:ext cx="244" cy="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In water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9" name="Rectangle 27">
                <a:extLst>
                  <a:ext uri="{FF2B5EF4-FFF2-40B4-BE49-F238E27FC236}">
                    <a16:creationId xmlns:a16="http://schemas.microsoft.com/office/drawing/2014/main" id="{8D458622-82B0-403B-9593-01F235818A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309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0" name="Rectangle 28">
                <a:extLst>
                  <a:ext uri="{FF2B5EF4-FFF2-40B4-BE49-F238E27FC236}">
                    <a16:creationId xmlns:a16="http://schemas.microsoft.com/office/drawing/2014/main" id="{37C1EA05-4E61-4A3B-A55F-92C3566C93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" y="452"/>
                <a:ext cx="435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SecchDisc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1" name="Rectangle 29">
                <a:extLst>
                  <a:ext uri="{FF2B5EF4-FFF2-40B4-BE49-F238E27FC236}">
                    <a16:creationId xmlns:a16="http://schemas.microsoft.com/office/drawing/2014/main" id="{362B1801-A340-43F9-95DA-0347B91C10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404"/>
                <a:ext cx="1214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kumimoji="0" lang="en-US" altLang="en-US" sz="9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Water depth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visiTlen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rozpuszczony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 
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bility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3" name="Rectangle 31">
                <a:extLst>
                  <a:ext uri="{FF2B5EF4-FFF2-40B4-BE49-F238E27FC236}">
                    <a16:creationId xmlns:a16="http://schemas.microsoft.com/office/drawing/2014/main" id="{CF3239C1-E96F-45FB-B845-D873043151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499"/>
                <a:ext cx="128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4" name="Rectangle 32">
                <a:extLst>
                  <a:ext uri="{FF2B5EF4-FFF2-40B4-BE49-F238E27FC236}">
                    <a16:creationId xmlns:a16="http://schemas.microsoft.com/office/drawing/2014/main" id="{437BD638-9876-4BA0-880E-B79142FCD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499"/>
                <a:ext cx="510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Atrybuty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fizyczne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5" name="Rectangle 33">
                <a:extLst>
                  <a:ext uri="{FF2B5EF4-FFF2-40B4-BE49-F238E27FC236}">
                    <a16:creationId xmlns:a16="http://schemas.microsoft.com/office/drawing/2014/main" id="{E5B8A66C-01D8-4310-9259-93641DFBAD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" y="604"/>
                <a:ext cx="243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temp.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6" name="Rectangle 34">
                <a:extLst>
                  <a:ext uri="{FF2B5EF4-FFF2-40B4-BE49-F238E27FC236}">
                    <a16:creationId xmlns:a16="http://schemas.microsoft.com/office/drawing/2014/main" id="{E65647CE-D7DB-4FFD-9D0C-2FB5BFCC58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608"/>
                <a:ext cx="564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Temperatura wody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7" name="Rectangle 35">
                <a:extLst>
                  <a:ext uri="{FF2B5EF4-FFF2-40B4-BE49-F238E27FC236}">
                    <a16:creationId xmlns:a16="http://schemas.microsoft.com/office/drawing/2014/main" id="{6E0C3E10-3172-4076-A65F-17818494DB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594"/>
                <a:ext cx="64" cy="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6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o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8" name="Rectangle 36">
                <a:extLst>
                  <a:ext uri="{FF2B5EF4-FFF2-40B4-BE49-F238E27FC236}">
                    <a16:creationId xmlns:a16="http://schemas.microsoft.com/office/drawing/2014/main" id="{BF3C9DBB-BF98-4D41-85AE-1C22759C5B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83" y="608"/>
                <a:ext cx="102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9" name="Rectangle 37">
                <a:extLst>
                  <a:ext uri="{FF2B5EF4-FFF2-40B4-BE49-F238E27FC236}">
                    <a16:creationId xmlns:a16="http://schemas.microsoft.com/office/drawing/2014/main" id="{0FBC231F-8BDF-4B98-A47A-0E12DE8E8D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0" y="703"/>
                <a:ext cx="153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SS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0" name="Rectangle 38">
                <a:extLst>
                  <a:ext uri="{FF2B5EF4-FFF2-40B4-BE49-F238E27FC236}">
                    <a16:creationId xmlns:a16="http://schemas.microsoft.com/office/drawing/2014/main" id="{984BA646-6EEA-4F13-98D0-7AA8204CBB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703"/>
                <a:ext cx="945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Zawieszone ciała stałe w wodzie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1" name="Rectangle 39">
                <a:extLst>
                  <a:ext uri="{FF2B5EF4-FFF2-40B4-BE49-F238E27FC236}">
                    <a16:creationId xmlns:a16="http://schemas.microsoft.com/office/drawing/2014/main" id="{B5AAC849-364D-4ACE-B414-7A7129A9E3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703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2" name="Rectangle 40">
                <a:extLst>
                  <a:ext uri="{FF2B5EF4-FFF2-40B4-BE49-F238E27FC236}">
                    <a16:creationId xmlns:a16="http://schemas.microsoft.com/office/drawing/2014/main" id="{43B67419-0966-4446-BA38-CB2B84482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0" y="893"/>
                <a:ext cx="192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chla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3" name="Rectangle 41">
                <a:extLst>
                  <a:ext uri="{FF2B5EF4-FFF2-40B4-BE49-F238E27FC236}">
                    <a16:creationId xmlns:a16="http://schemas.microsoft.com/office/drawing/2014/main" id="{FC3B7B34-9063-4C2A-89DD-F0B46B771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794"/>
                <a:ext cx="868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Chlorofil a (zielony pigment) 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4" name="Rectangle 42">
                <a:extLst>
                  <a:ext uri="{FF2B5EF4-FFF2-40B4-BE49-F238E27FC236}">
                    <a16:creationId xmlns:a16="http://schemas.microsoft.com/office/drawing/2014/main" id="{D8B9186F-15F9-4505-B895-3BCBD4CD08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889"/>
                <a:ext cx="502" cy="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K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onc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. </a:t>
                </a:r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W  wodzie</a:t>
                </a:r>
                <a:r>
                  <a:rPr kumimoji="0" lang="en-US" altLang="en-US" sz="9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 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6" name="Rectangle 44">
                <a:extLst>
                  <a:ext uri="{FF2B5EF4-FFF2-40B4-BE49-F238E27FC236}">
                    <a16:creationId xmlns:a16="http://schemas.microsoft.com/office/drawing/2014/main" id="{5AE080B5-B48A-4545-AEEE-99B47CAAA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984"/>
                <a:ext cx="102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µ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7" name="Rectangle 45">
                <a:extLst>
                  <a:ext uri="{FF2B5EF4-FFF2-40B4-BE49-F238E27FC236}">
                    <a16:creationId xmlns:a16="http://schemas.microsoft.com/office/drawing/2014/main" id="{C9976F28-02BB-4A93-9938-78E972C0DC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3" y="984"/>
                <a:ext cx="153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8" name="Rectangle 46">
                <a:extLst>
                  <a:ext uri="{FF2B5EF4-FFF2-40B4-BE49-F238E27FC236}">
                    <a16:creationId xmlns:a16="http://schemas.microsoft.com/office/drawing/2014/main" id="{21747A0A-D554-4F57-89C5-4D8574F918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984"/>
                <a:ext cx="590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Atrybuty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chemiczne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9" name="Rectangle 47">
                <a:extLst>
                  <a:ext uri="{FF2B5EF4-FFF2-40B4-BE49-F238E27FC236}">
                    <a16:creationId xmlns:a16="http://schemas.microsoft.com/office/drawing/2014/main" id="{072EC311-CA20-4F05-BEBF-B3E20D4CD4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1126"/>
                <a:ext cx="211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SRP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0" name="Rectangle 48">
                <a:extLst>
                  <a:ext uri="{FF2B5EF4-FFF2-40B4-BE49-F238E27FC236}">
                    <a16:creationId xmlns:a16="http://schemas.microsoft.com/office/drawing/2014/main" id="{DF858657-38E6-47A3-A24D-3BB321BE7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1079"/>
                <a:ext cx="1395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Rozpuszczony fosfor mineralny </a:t>
                </a:r>
                <a:r>
                  <a:rPr lang="pl-PL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conc</a:t>
                </a:r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w wodzie.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2" name="Rectangle 50">
                <a:extLst>
                  <a:ext uri="{FF2B5EF4-FFF2-40B4-BE49-F238E27FC236}">
                    <a16:creationId xmlns:a16="http://schemas.microsoft.com/office/drawing/2014/main" id="{B442B78B-DEDE-4BEC-9EA0-F44A9791A6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1174"/>
                <a:ext cx="102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µ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3" name="Rectangle 51">
                <a:extLst>
                  <a:ext uri="{FF2B5EF4-FFF2-40B4-BE49-F238E27FC236}">
                    <a16:creationId xmlns:a16="http://schemas.microsoft.com/office/drawing/2014/main" id="{A1FF9D67-4D57-4D09-8865-F10B1120EC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3" y="1174"/>
                <a:ext cx="153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4" name="Rectangle 52">
                <a:extLst>
                  <a:ext uri="{FF2B5EF4-FFF2-40B4-BE49-F238E27FC236}">
                    <a16:creationId xmlns:a16="http://schemas.microsoft.com/office/drawing/2014/main" id="{6CE17A38-2196-48CA-9ED1-AE7D080E5B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1316"/>
                <a:ext cx="217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DOP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5" name="Rectangle 53">
                <a:extLst>
                  <a:ext uri="{FF2B5EF4-FFF2-40B4-BE49-F238E27FC236}">
                    <a16:creationId xmlns:a16="http://schemas.microsoft.com/office/drawing/2014/main" id="{5E85434F-DCCA-481C-A3FF-891F028B39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1269"/>
                <a:ext cx="1121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Rozpuszczony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fosfor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organiczny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7" name="Rectangle 55">
                <a:extLst>
                  <a:ext uri="{FF2B5EF4-FFF2-40B4-BE49-F238E27FC236}">
                    <a16:creationId xmlns:a16="http://schemas.microsoft.com/office/drawing/2014/main" id="{3B8DC40B-25DE-4863-B892-7AD9E8F201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1364"/>
                <a:ext cx="102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µ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8" name="Rectangle 56">
                <a:extLst>
                  <a:ext uri="{FF2B5EF4-FFF2-40B4-BE49-F238E27FC236}">
                    <a16:creationId xmlns:a16="http://schemas.microsoft.com/office/drawing/2014/main" id="{C9271953-0F79-4E6D-A234-6B55FC1FD8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3" y="1364"/>
                <a:ext cx="153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9" name="Rectangle 57">
                <a:extLst>
                  <a:ext uri="{FF2B5EF4-FFF2-40B4-BE49-F238E27FC236}">
                    <a16:creationId xmlns:a16="http://schemas.microsoft.com/office/drawing/2014/main" id="{2EBDA05B-63E9-4079-B08B-DC952A0BD7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8" y="1269"/>
                <a:ext cx="997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Atrybuty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biologiczne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i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organiczne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1" name="Rectangle 59">
                <a:extLst>
                  <a:ext uri="{FF2B5EF4-FFF2-40B4-BE49-F238E27FC236}">
                    <a16:creationId xmlns:a16="http://schemas.microsoft.com/office/drawing/2014/main" id="{EE380031-40B5-4B81-87FF-C471C022D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6" y="1316"/>
                <a:ext cx="288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target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2" name="Rectangle 60">
                <a:extLst>
                  <a:ext uri="{FF2B5EF4-FFF2-40B4-BE49-F238E27FC236}">
                    <a16:creationId xmlns:a16="http://schemas.microsoft.com/office/drawing/2014/main" id="{FD806D8C-CD37-4338-9566-93B116FF23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0" y="1459"/>
                <a:ext cx="153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PP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3" name="Rectangle 61">
                <a:extLst>
                  <a:ext uri="{FF2B5EF4-FFF2-40B4-BE49-F238E27FC236}">
                    <a16:creationId xmlns:a16="http://schemas.microsoft.com/office/drawing/2014/main" id="{E1AF38A2-0FAC-457A-A4C8-2DE9116BB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1459"/>
                <a:ext cx="770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Fosfor </a:t>
                </a:r>
                <a:r>
                  <a:rPr lang="pl-PL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czasteczkowy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4" name="Rectangle 62">
                <a:extLst>
                  <a:ext uri="{FF2B5EF4-FFF2-40B4-BE49-F238E27FC236}">
                    <a16:creationId xmlns:a16="http://schemas.microsoft.com/office/drawing/2014/main" id="{88750DA2-D344-4588-8C26-853A6733DE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1459"/>
                <a:ext cx="102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µ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5" name="Rectangle 63">
                <a:extLst>
                  <a:ext uri="{FF2B5EF4-FFF2-40B4-BE49-F238E27FC236}">
                    <a16:creationId xmlns:a16="http://schemas.microsoft.com/office/drawing/2014/main" id="{2F758E3E-0264-48A4-B436-02E1EFFF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3" y="1459"/>
                <a:ext cx="153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6" name="Rectangle 64">
                <a:extLst>
                  <a:ext uri="{FF2B5EF4-FFF2-40B4-BE49-F238E27FC236}">
                    <a16:creationId xmlns:a16="http://schemas.microsoft.com/office/drawing/2014/main" id="{9BE927CC-80C2-4FA3-83E2-4F4CC03E9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54"/>
                <a:ext cx="147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TP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7" name="Rectangle 65">
                <a:extLst>
                  <a:ext uri="{FF2B5EF4-FFF2-40B4-BE49-F238E27FC236}">
                    <a16:creationId xmlns:a16="http://schemas.microsoft.com/office/drawing/2014/main" id="{7468BE0D-2DE7-466E-8B75-7E653C162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1554"/>
                <a:ext cx="654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Fosfor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całkowity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8" name="Rectangle 66">
                <a:extLst>
                  <a:ext uri="{FF2B5EF4-FFF2-40B4-BE49-F238E27FC236}">
                    <a16:creationId xmlns:a16="http://schemas.microsoft.com/office/drawing/2014/main" id="{AEA5B332-09F3-4D30-A890-385A41CC42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1554"/>
                <a:ext cx="102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µ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9" name="Rectangle 67">
                <a:extLst>
                  <a:ext uri="{FF2B5EF4-FFF2-40B4-BE49-F238E27FC236}">
                    <a16:creationId xmlns:a16="http://schemas.microsoft.com/office/drawing/2014/main" id="{CD303CEA-7961-4C7D-8403-75FE75B9E4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3" y="1554"/>
                <a:ext cx="153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0" name="Rectangle 68">
                <a:extLst>
                  <a:ext uri="{FF2B5EF4-FFF2-40B4-BE49-F238E27FC236}">
                    <a16:creationId xmlns:a16="http://schemas.microsoft.com/office/drawing/2014/main" id="{65609B9B-0435-4264-A02C-7A34296004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" y="1649"/>
                <a:ext cx="262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NH4N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1" name="Rectangle 69">
                <a:extLst>
                  <a:ext uri="{FF2B5EF4-FFF2-40B4-BE49-F238E27FC236}">
                    <a16:creationId xmlns:a16="http://schemas.microsoft.com/office/drawing/2014/main" id="{5C6D01D9-5658-4DDF-9578-5528742B1B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1649"/>
                <a:ext cx="614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Azot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amonowy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2" name="Rectangle 70">
                <a:extLst>
                  <a:ext uri="{FF2B5EF4-FFF2-40B4-BE49-F238E27FC236}">
                    <a16:creationId xmlns:a16="http://schemas.microsoft.com/office/drawing/2014/main" id="{3FCA7768-1359-4CEB-8A1C-2D554D3F9B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1649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3" name="Rectangle 71">
                <a:extLst>
                  <a:ext uri="{FF2B5EF4-FFF2-40B4-BE49-F238E27FC236}">
                    <a16:creationId xmlns:a16="http://schemas.microsoft.com/office/drawing/2014/main" id="{7E9C9515-6AB0-4D7A-8332-056A7FC438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2" y="1744"/>
                <a:ext cx="269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NO3N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4" name="Rectangle 72">
                <a:extLst>
                  <a:ext uri="{FF2B5EF4-FFF2-40B4-BE49-F238E27FC236}">
                    <a16:creationId xmlns:a16="http://schemas.microsoft.com/office/drawing/2014/main" id="{25A82DF9-A903-4712-9F73-2D75C18DF4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1744"/>
                <a:ext cx="642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Azot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azotanowy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5" name="Rectangle 73">
                <a:extLst>
                  <a:ext uri="{FF2B5EF4-FFF2-40B4-BE49-F238E27FC236}">
                    <a16:creationId xmlns:a16="http://schemas.microsoft.com/office/drawing/2014/main" id="{EAF3A8A1-D7E2-46D4-A246-4CB75B9945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1744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6" name="Rectangle 74">
                <a:extLst>
                  <a:ext uri="{FF2B5EF4-FFF2-40B4-BE49-F238E27FC236}">
                    <a16:creationId xmlns:a16="http://schemas.microsoft.com/office/drawing/2014/main" id="{0A6593CE-22DC-46FC-99F5-AD46AF5358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1887"/>
                <a:ext cx="224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DON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7" name="Rectangle 75">
                <a:extLst>
                  <a:ext uri="{FF2B5EF4-FFF2-40B4-BE49-F238E27FC236}">
                    <a16:creationId xmlns:a16="http://schemas.microsoft.com/office/drawing/2014/main" id="{660F282E-4996-49BB-8B24-D1D5A59EF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1839"/>
                <a:ext cx="1071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Rozpuszczony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azot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organiczny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9" name="Rectangle 77">
                <a:extLst>
                  <a:ext uri="{FF2B5EF4-FFF2-40B4-BE49-F238E27FC236}">
                    <a16:creationId xmlns:a16="http://schemas.microsoft.com/office/drawing/2014/main" id="{28A638C5-E4B1-4F85-BA18-53D651B66B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1934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0" name="Rectangle 78">
                <a:extLst>
                  <a:ext uri="{FF2B5EF4-FFF2-40B4-BE49-F238E27FC236}">
                    <a16:creationId xmlns:a16="http://schemas.microsoft.com/office/drawing/2014/main" id="{D1F13422-A1E2-4F0B-BBB8-23EDA281FF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0" y="2029"/>
                <a:ext cx="153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1" name="Rectangle 79">
                <a:extLst>
                  <a:ext uri="{FF2B5EF4-FFF2-40B4-BE49-F238E27FC236}">
                    <a16:creationId xmlns:a16="http://schemas.microsoft.com/office/drawing/2014/main" id="{04CA33D6-CC88-484F-B3A2-140345AEA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029"/>
                <a:ext cx="718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Azot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cząst</a:t>
                </a:r>
                <a:r>
                  <a:rPr lang="pl-PL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eczkowy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2" name="Rectangle 80">
                <a:extLst>
                  <a:ext uri="{FF2B5EF4-FFF2-40B4-BE49-F238E27FC236}">
                    <a16:creationId xmlns:a16="http://schemas.microsoft.com/office/drawing/2014/main" id="{CF01477C-C518-4DF6-A58F-8D9A4A169E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2029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3" name="Rectangle 81">
                <a:extLst>
                  <a:ext uri="{FF2B5EF4-FFF2-40B4-BE49-F238E27FC236}">
                    <a16:creationId xmlns:a16="http://schemas.microsoft.com/office/drawing/2014/main" id="{B956F42A-828C-4C36-B1AB-76CDF6134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24"/>
                <a:ext cx="147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4" name="Rectangle 82">
                <a:extLst>
                  <a:ext uri="{FF2B5EF4-FFF2-40B4-BE49-F238E27FC236}">
                    <a16:creationId xmlns:a16="http://schemas.microsoft.com/office/drawing/2014/main" id="{B308C118-818F-4E10-9767-4A481D4C99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124"/>
                <a:ext cx="602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Azot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całkowity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5" name="Rectangle 83">
                <a:extLst>
                  <a:ext uri="{FF2B5EF4-FFF2-40B4-BE49-F238E27FC236}">
                    <a16:creationId xmlns:a16="http://schemas.microsoft.com/office/drawing/2014/main" id="{F1F56289-5B41-4B04-8491-352A817FD7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2124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6" name="Rectangle 84">
                <a:extLst>
                  <a:ext uri="{FF2B5EF4-FFF2-40B4-BE49-F238E27FC236}">
                    <a16:creationId xmlns:a16="http://schemas.microsoft.com/office/drawing/2014/main" id="{0B9FE1CF-18E6-4BDC-982D-2998FA7591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2" y="2314"/>
                <a:ext cx="281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TN/TP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27" name="Rectangle 85">
                <a:extLst>
                  <a:ext uri="{FF2B5EF4-FFF2-40B4-BE49-F238E27FC236}">
                    <a16:creationId xmlns:a16="http://schemas.microsoft.com/office/drawing/2014/main" id="{D9D20E40-B967-4865-A94E-1766FA9126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219"/>
                <a:ext cx="789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Stosunek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azotu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do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fosforu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0" name="Rectangle 88">
                <a:extLst>
                  <a:ext uri="{FF2B5EF4-FFF2-40B4-BE49-F238E27FC236}">
                    <a16:creationId xmlns:a16="http://schemas.microsoft.com/office/drawing/2014/main" id="{85475E33-7100-479E-9784-1D9BD90D72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505"/>
                <a:ext cx="134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Fe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1" name="Rectangle 89">
                <a:extLst>
                  <a:ext uri="{FF2B5EF4-FFF2-40B4-BE49-F238E27FC236}">
                    <a16:creationId xmlns:a16="http://schemas.microsoft.com/office/drawing/2014/main" id="{413E9DAB-CD86-4F75-A369-1A16F928B4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505"/>
                <a:ext cx="500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Jony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żelaza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2" name="Rectangle 90">
                <a:extLst>
                  <a:ext uri="{FF2B5EF4-FFF2-40B4-BE49-F238E27FC236}">
                    <a16:creationId xmlns:a16="http://schemas.microsoft.com/office/drawing/2014/main" id="{AAFF959B-A878-49BB-BA2B-5D636D1F87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2505"/>
                <a:ext cx="102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µ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3" name="Rectangle 91">
                <a:extLst>
                  <a:ext uri="{FF2B5EF4-FFF2-40B4-BE49-F238E27FC236}">
                    <a16:creationId xmlns:a16="http://schemas.microsoft.com/office/drawing/2014/main" id="{AA08A954-0C35-44A9-83B2-387E429FC8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3" y="2505"/>
                <a:ext cx="153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4" name="Rectangle 92">
                <a:extLst>
                  <a:ext uri="{FF2B5EF4-FFF2-40B4-BE49-F238E27FC236}">
                    <a16:creationId xmlns:a16="http://schemas.microsoft.com/office/drawing/2014/main" id="{5678DE0E-41CA-4A39-8258-E7CAB19021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3" y="2647"/>
                <a:ext cx="300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SiO4Si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5" name="Rectangle 93">
                <a:extLst>
                  <a:ext uri="{FF2B5EF4-FFF2-40B4-BE49-F238E27FC236}">
                    <a16:creationId xmlns:a16="http://schemas.microsoft.com/office/drawing/2014/main" id="{0BDF63BD-A706-4204-AE51-933E356601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600"/>
                <a:ext cx="768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Krzem krzemianowy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7" name="Rectangle 95">
                <a:extLst>
                  <a:ext uri="{FF2B5EF4-FFF2-40B4-BE49-F238E27FC236}">
                    <a16:creationId xmlns:a16="http://schemas.microsoft.com/office/drawing/2014/main" id="{859C135C-709A-4B10-A798-F9422DAC2D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2695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8" name="Rectangle 96">
                <a:extLst>
                  <a:ext uri="{FF2B5EF4-FFF2-40B4-BE49-F238E27FC236}">
                    <a16:creationId xmlns:a16="http://schemas.microsoft.com/office/drawing/2014/main" id="{6A0C6B15-7947-4B36-B0C3-31409B1C5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4" y="2837"/>
                <a:ext cx="217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TOC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39" name="Rectangle 97">
                <a:extLst>
                  <a:ext uri="{FF2B5EF4-FFF2-40B4-BE49-F238E27FC236}">
                    <a16:creationId xmlns:a16="http://schemas.microsoft.com/office/drawing/2014/main" id="{08F193BE-AE4A-4819-9B61-465C3BD23A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790"/>
                <a:ext cx="1020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Całkowity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węgiel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organiczny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1" name="Rectangle 99">
                <a:extLst>
                  <a:ext uri="{FF2B5EF4-FFF2-40B4-BE49-F238E27FC236}">
                    <a16:creationId xmlns:a16="http://schemas.microsoft.com/office/drawing/2014/main" id="{3EF30283-B4B6-4C4E-9B2B-62BB6E347E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2885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2" name="Rectangle 100">
                <a:extLst>
                  <a:ext uri="{FF2B5EF4-FFF2-40B4-BE49-F238E27FC236}">
                    <a16:creationId xmlns:a16="http://schemas.microsoft.com/office/drawing/2014/main" id="{934E7B19-22A9-4CF2-8D2E-33D3EF0961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3027"/>
                <a:ext cx="224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DOC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3" name="Rectangle 101">
                <a:extLst>
                  <a:ext uri="{FF2B5EF4-FFF2-40B4-BE49-F238E27FC236}">
                    <a16:creationId xmlns:a16="http://schemas.microsoft.com/office/drawing/2014/main" id="{9AEAAE86-F930-448F-8037-003ED9912A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980"/>
                <a:ext cx="1123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Rozpuszczony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węgiel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organiczny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5" name="Rectangle 103">
                <a:extLst>
                  <a:ext uri="{FF2B5EF4-FFF2-40B4-BE49-F238E27FC236}">
                    <a16:creationId xmlns:a16="http://schemas.microsoft.com/office/drawing/2014/main" id="{A88023FA-DC7B-4679-94D7-971FAE86E3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3075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6" name="Rectangle 104">
                <a:extLst>
                  <a:ext uri="{FF2B5EF4-FFF2-40B4-BE49-F238E27FC236}">
                    <a16:creationId xmlns:a16="http://schemas.microsoft.com/office/drawing/2014/main" id="{D315CB63-4571-46CB-84D0-C959E14CB3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2" y="3217"/>
                <a:ext cx="269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TPOC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7" name="Rectangle 105">
                <a:extLst>
                  <a:ext uri="{FF2B5EF4-FFF2-40B4-BE49-F238E27FC236}">
                    <a16:creationId xmlns:a16="http://schemas.microsoft.com/office/drawing/2014/main" id="{430C84DD-621C-4357-9678-671B1F4059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3170"/>
                <a:ext cx="1098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Cząstk</a:t>
                </a:r>
                <a:r>
                  <a:rPr lang="pl-PL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owy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węgla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organicznego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49" name="Rectangle 107">
                <a:extLst>
                  <a:ext uri="{FF2B5EF4-FFF2-40B4-BE49-F238E27FC236}">
                    <a16:creationId xmlns:a16="http://schemas.microsoft.com/office/drawing/2014/main" id="{F2FBEA96-C65E-4A24-B566-46BCC13071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3265"/>
                <a:ext cx="230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0" name="Rectangle 108">
                <a:extLst>
                  <a:ext uri="{FF2B5EF4-FFF2-40B4-BE49-F238E27FC236}">
                    <a16:creationId xmlns:a16="http://schemas.microsoft.com/office/drawing/2014/main" id="{762A9333-79FB-465A-8061-EED8FBB94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" y="3408"/>
                <a:ext cx="633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PhytoBiomassC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1" name="Rectangle 109">
                <a:extLst>
                  <a:ext uri="{FF2B5EF4-FFF2-40B4-BE49-F238E27FC236}">
                    <a16:creationId xmlns:a16="http://schemas.microsoft.com/office/drawing/2014/main" id="{328DA820-245F-4A1C-BD69-9BC5763B0A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3360"/>
                <a:ext cx="1162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Całkowita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biomasa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fitoplanktonu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conc. 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3" name="Rectangle 111">
                <a:extLst>
                  <a:ext uri="{FF2B5EF4-FFF2-40B4-BE49-F238E27FC236}">
                    <a16:creationId xmlns:a16="http://schemas.microsoft.com/office/drawing/2014/main" id="{FC33D76E-878B-4B4D-89B3-9EA966709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3455"/>
                <a:ext cx="658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 C (węgla) / 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4" name="Rectangle 112">
                <a:extLst>
                  <a:ext uri="{FF2B5EF4-FFF2-40B4-BE49-F238E27FC236}">
                    <a16:creationId xmlns:a16="http://schemas.microsoft.com/office/drawing/2014/main" id="{91A9ADC0-D09F-4E7D-9005-87B9EA6B00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" y="3550"/>
                <a:ext cx="953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CyanobacteriaBiomassC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5" name="Rectangle 113">
                <a:extLst>
                  <a:ext uri="{FF2B5EF4-FFF2-40B4-BE49-F238E27FC236}">
                    <a16:creationId xmlns:a16="http://schemas.microsoft.com/office/drawing/2014/main" id="{9535DEA5-62CF-4E3B-B47B-2B1C3428B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3550"/>
                <a:ext cx="588" cy="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Sinice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biomass conc.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6" name="Rectangle 114">
                <a:extLst>
                  <a:ext uri="{FF2B5EF4-FFF2-40B4-BE49-F238E27FC236}">
                    <a16:creationId xmlns:a16="http://schemas.microsoft.com/office/drawing/2014/main" id="{2ECFD95F-FD2B-431E-9F38-B118E31F05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3550"/>
                <a:ext cx="639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 C (węgla) 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7" name="Rectangle 115">
                <a:extLst>
                  <a:ext uri="{FF2B5EF4-FFF2-40B4-BE49-F238E27FC236}">
                    <a16:creationId xmlns:a16="http://schemas.microsoft.com/office/drawing/2014/main" id="{83114854-9218-4B43-8F90-A4EB08760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" y="3645"/>
                <a:ext cx="978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ChlorophyceaeBiomassC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8" name="Rectangle 116">
                <a:extLst>
                  <a:ext uri="{FF2B5EF4-FFF2-40B4-BE49-F238E27FC236}">
                    <a16:creationId xmlns:a16="http://schemas.microsoft.com/office/drawing/2014/main" id="{7F4D20B8-F269-4DED-9842-BF2BBED41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3645"/>
                <a:ext cx="851" cy="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Zielenice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algae biomass conc.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59" name="Rectangle 117">
                <a:extLst>
                  <a:ext uri="{FF2B5EF4-FFF2-40B4-BE49-F238E27FC236}">
                    <a16:creationId xmlns:a16="http://schemas.microsoft.com/office/drawing/2014/main" id="{EB5CFD31-CECD-44FC-BF4E-5EE2900AE9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3645"/>
                <a:ext cx="658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 C (węgla) / 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0" name="Rectangle 118">
                <a:extLst>
                  <a:ext uri="{FF2B5EF4-FFF2-40B4-BE49-F238E27FC236}">
                    <a16:creationId xmlns:a16="http://schemas.microsoft.com/office/drawing/2014/main" id="{D0FD3BD4-DA0C-4B16-AE4E-FE695FC22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" y="3740"/>
                <a:ext cx="722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DiatomsBiomassC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1" name="Rectangle 119">
                <a:extLst>
                  <a:ext uri="{FF2B5EF4-FFF2-40B4-BE49-F238E27FC236}">
                    <a16:creationId xmlns:a16="http://schemas.microsoft.com/office/drawing/2014/main" id="{752D7805-30D9-490A-B8F8-8A49124033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3740"/>
                <a:ext cx="712" cy="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Okrzemki 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biomass conc.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2" name="Rectangle 120">
                <a:extLst>
                  <a:ext uri="{FF2B5EF4-FFF2-40B4-BE49-F238E27FC236}">
                    <a16:creationId xmlns:a16="http://schemas.microsoft.com/office/drawing/2014/main" id="{3666597B-76B6-4AF3-9C76-778E5249C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3740"/>
                <a:ext cx="639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 C (węgla) 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3" name="Rectangle 121">
                <a:extLst>
                  <a:ext uri="{FF2B5EF4-FFF2-40B4-BE49-F238E27FC236}">
                    <a16:creationId xmlns:a16="http://schemas.microsoft.com/office/drawing/2014/main" id="{9126FB99-9356-4D31-A5D0-91BCBC3E6C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" y="3883"/>
                <a:ext cx="895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PicoplanktonBiomassC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4" name="Rectangle 122">
                <a:extLst>
                  <a:ext uri="{FF2B5EF4-FFF2-40B4-BE49-F238E27FC236}">
                    <a16:creationId xmlns:a16="http://schemas.microsoft.com/office/drawing/2014/main" id="{EC6BFE78-5CDA-4A1A-AA50-D6447498C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3835"/>
                <a:ext cx="1006" cy="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Picophytoplankton biomass conc.</a:t>
                </a:r>
                <a:r>
                  <a:rPr kumimoji="0" lang="en-US" altLang="en-US" sz="9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 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6" name="Rectangle 124">
                <a:extLst>
                  <a:ext uri="{FF2B5EF4-FFF2-40B4-BE49-F238E27FC236}">
                    <a16:creationId xmlns:a16="http://schemas.microsoft.com/office/drawing/2014/main" id="{265F1823-3946-450E-9F93-F691EB390D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3930"/>
                <a:ext cx="639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mg C (węgla) /l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7" name="Rectangle 125">
                <a:extLst>
                  <a:ext uri="{FF2B5EF4-FFF2-40B4-BE49-F238E27FC236}">
                    <a16:creationId xmlns:a16="http://schemas.microsoft.com/office/drawing/2014/main" id="{E4A6E89B-00A9-4184-BDB4-160A089E49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" y="4044"/>
                <a:ext cx="588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7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Airtemperature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8" name="Rectangle 126">
                <a:extLst>
                  <a:ext uri="{FF2B5EF4-FFF2-40B4-BE49-F238E27FC236}">
                    <a16:creationId xmlns:a16="http://schemas.microsoft.com/office/drawing/2014/main" id="{059F3306-34C5-4A2A-8EDF-0F1249E9DF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4040"/>
                <a:ext cx="697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Temperatura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powietrza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69" name="Rectangle 127">
                <a:extLst>
                  <a:ext uri="{FF2B5EF4-FFF2-40B4-BE49-F238E27FC236}">
                    <a16:creationId xmlns:a16="http://schemas.microsoft.com/office/drawing/2014/main" id="{31537BDA-60BC-4D67-9447-BE03145F7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4025"/>
                <a:ext cx="64" cy="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6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o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0" name="Rectangle 128">
                <a:extLst>
                  <a:ext uri="{FF2B5EF4-FFF2-40B4-BE49-F238E27FC236}">
                    <a16:creationId xmlns:a16="http://schemas.microsoft.com/office/drawing/2014/main" id="{8CE99C4A-908A-48F9-A411-AD61D56716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83" y="4040"/>
                <a:ext cx="102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1" name="Rectangle 129">
                <a:extLst>
                  <a:ext uri="{FF2B5EF4-FFF2-40B4-BE49-F238E27FC236}">
                    <a16:creationId xmlns:a16="http://schemas.microsoft.com/office/drawing/2014/main" id="{319EC6DA-6CE9-4290-8B54-FA84C6A6E6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" y="4139"/>
                <a:ext cx="652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7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Windspeedinsitu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2" name="Rectangle 130">
                <a:extLst>
                  <a:ext uri="{FF2B5EF4-FFF2-40B4-BE49-F238E27FC236}">
                    <a16:creationId xmlns:a16="http://schemas.microsoft.com/office/drawing/2014/main" id="{5E01BE0A-7AEA-411A-A867-BA3C5EE9BA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4135"/>
                <a:ext cx="670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Prędkość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en-US" altLang="en-US" sz="9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wiatru</a:t>
                </a:r>
                <a:r>
                  <a:rPr lang="en-US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in situ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3" name="Rectangle 131">
                <a:extLst>
                  <a:ext uri="{FF2B5EF4-FFF2-40B4-BE49-F238E27FC236}">
                    <a16:creationId xmlns:a16="http://schemas.microsoft.com/office/drawing/2014/main" id="{B75B7E71-A1D1-46DA-899B-7CF19694A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4135"/>
                <a:ext cx="294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m/sek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4" name="Rectangle 132">
                <a:extLst>
                  <a:ext uri="{FF2B5EF4-FFF2-40B4-BE49-F238E27FC236}">
                    <a16:creationId xmlns:a16="http://schemas.microsoft.com/office/drawing/2014/main" id="{8162A6B7-4F81-4C06-9AB5-001E5218BA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" y="4234"/>
                <a:ext cx="262" cy="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7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panose="020B0604020202020204" pitchFamily="34" charset="0"/>
                  </a:rPr>
                  <a:t>Depth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5" name="Rectangle 133">
                <a:extLst>
                  <a:ext uri="{FF2B5EF4-FFF2-40B4-BE49-F238E27FC236}">
                    <a16:creationId xmlns:a16="http://schemas.microsoft.com/office/drawing/2014/main" id="{E9E2FF0E-025F-44D6-A8FF-397F4B6EA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4230"/>
                <a:ext cx="1361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0"/>
                <a:r>
                  <a:rPr lang="pl-PL" altLang="en-US" sz="9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Głębokość wody w punkcie pobierania próbek
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6" name="Rectangle 134">
                <a:extLst>
                  <a:ext uri="{FF2B5EF4-FFF2-40B4-BE49-F238E27FC236}">
                    <a16:creationId xmlns:a16="http://schemas.microsoft.com/office/drawing/2014/main" id="{A41F54F3-3BFA-4439-A945-5B73665BEA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" y="4230"/>
                <a:ext cx="128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m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7" name="Rectangle 135">
                <a:extLst>
                  <a:ext uri="{FF2B5EF4-FFF2-40B4-BE49-F238E27FC236}">
                    <a16:creationId xmlns:a16="http://schemas.microsoft.com/office/drawing/2014/main" id="{186F3DBB-24F4-4A53-B280-0CF3D4BEE4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6" y="689"/>
                <a:ext cx="256" cy="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input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78" name="Line 136">
                <a:extLst>
                  <a:ext uri="{FF2B5EF4-FFF2-40B4-BE49-F238E27FC236}">
                    <a16:creationId xmlns:a16="http://schemas.microsoft.com/office/drawing/2014/main" id="{98DFAADF-FB75-4F9B-8B3B-BC187FC1A5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1" y="0"/>
                <a:ext cx="0" cy="95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Rectangle 137">
                <a:extLst>
                  <a:ext uri="{FF2B5EF4-FFF2-40B4-BE49-F238E27FC236}">
                    <a16:creationId xmlns:a16="http://schemas.microsoft.com/office/drawing/2014/main" id="{AE3BD463-3F61-462A-8B55-E6EF83DCE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0"/>
                <a:ext cx="6" cy="9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Line 138">
                <a:extLst>
                  <a:ext uri="{FF2B5EF4-FFF2-40B4-BE49-F238E27FC236}">
                    <a16:creationId xmlns:a16="http://schemas.microsoft.com/office/drawing/2014/main" id="{0A6E303D-245D-479A-8815-B3EEC5F89A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77" y="0"/>
                <a:ext cx="0" cy="95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Rectangle 139">
                <a:extLst>
                  <a:ext uri="{FF2B5EF4-FFF2-40B4-BE49-F238E27FC236}">
                    <a16:creationId xmlns:a16="http://schemas.microsoft.com/office/drawing/2014/main" id="{A9DA21FA-FAA0-4212-8198-44745C196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7" y="0"/>
                <a:ext cx="6" cy="9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Line 140">
                <a:extLst>
                  <a:ext uri="{FF2B5EF4-FFF2-40B4-BE49-F238E27FC236}">
                    <a16:creationId xmlns:a16="http://schemas.microsoft.com/office/drawing/2014/main" id="{F634298A-7C29-4BA2-8607-DB15865A32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394"/>
                <a:ext cx="2187" cy="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Rectangle 141">
                <a:extLst>
                  <a:ext uri="{FF2B5EF4-FFF2-40B4-BE49-F238E27FC236}">
                    <a16:creationId xmlns:a16="http://schemas.microsoft.com/office/drawing/2014/main" id="{417C2918-07D3-4429-A673-B2E516DEB4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3" y="394"/>
                <a:ext cx="2187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Line 142">
                <a:extLst>
                  <a:ext uri="{FF2B5EF4-FFF2-40B4-BE49-F238E27FC236}">
                    <a16:creationId xmlns:a16="http://schemas.microsoft.com/office/drawing/2014/main" id="{09AB31F2-894F-4F44-96DF-9B8D2C5C7D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70" y="0"/>
                <a:ext cx="0" cy="394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Rectangle 143">
                <a:extLst>
                  <a:ext uri="{FF2B5EF4-FFF2-40B4-BE49-F238E27FC236}">
                    <a16:creationId xmlns:a16="http://schemas.microsoft.com/office/drawing/2014/main" id="{824F9C95-E339-41D8-8B6F-0778767F65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0" y="0"/>
                <a:ext cx="6" cy="394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Line 144">
                <a:extLst>
                  <a:ext uri="{FF2B5EF4-FFF2-40B4-BE49-F238E27FC236}">
                    <a16:creationId xmlns:a16="http://schemas.microsoft.com/office/drawing/2014/main" id="{990E1F0B-279F-4A25-90B7-81CDBD6C2C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79" y="0"/>
                <a:ext cx="0" cy="394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Rectangle 145">
                <a:extLst>
                  <a:ext uri="{FF2B5EF4-FFF2-40B4-BE49-F238E27FC236}">
                    <a16:creationId xmlns:a16="http://schemas.microsoft.com/office/drawing/2014/main" id="{E5CD392E-0435-4315-8B00-E662C3851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9" y="0"/>
                <a:ext cx="6" cy="394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Line 146">
                <a:extLst>
                  <a:ext uri="{FF2B5EF4-FFF2-40B4-BE49-F238E27FC236}">
                    <a16:creationId xmlns:a16="http://schemas.microsoft.com/office/drawing/2014/main" id="{76E101DA-5947-45C9-9BB6-BF2994DB7F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585"/>
                <a:ext cx="2187" cy="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Rectangle 147">
                <a:extLst>
                  <a:ext uri="{FF2B5EF4-FFF2-40B4-BE49-F238E27FC236}">
                    <a16:creationId xmlns:a16="http://schemas.microsoft.com/office/drawing/2014/main" id="{8A6E7D05-1D0D-4F36-B74D-DAE7CFF9BC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3" y="585"/>
                <a:ext cx="2187" cy="4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Line 148">
                <a:extLst>
                  <a:ext uri="{FF2B5EF4-FFF2-40B4-BE49-F238E27FC236}">
                    <a16:creationId xmlns:a16="http://schemas.microsoft.com/office/drawing/2014/main" id="{406EC6F9-E1B4-4960-AF23-7AB6D7264D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85" y="585"/>
                <a:ext cx="1068" cy="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Rectangle 149">
                <a:extLst>
                  <a:ext uri="{FF2B5EF4-FFF2-40B4-BE49-F238E27FC236}">
                    <a16:creationId xmlns:a16="http://schemas.microsoft.com/office/drawing/2014/main" id="{2CE4547A-8808-4913-BBA2-B794BCF76D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5" y="585"/>
                <a:ext cx="1068" cy="4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Line 150">
                <a:extLst>
                  <a:ext uri="{FF2B5EF4-FFF2-40B4-BE49-F238E27FC236}">
                    <a16:creationId xmlns:a16="http://schemas.microsoft.com/office/drawing/2014/main" id="{8F6A8822-B575-423A-86AC-9968D76832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694"/>
                <a:ext cx="3670" cy="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Rectangle 151">
                <a:extLst>
                  <a:ext uri="{FF2B5EF4-FFF2-40B4-BE49-F238E27FC236}">
                    <a16:creationId xmlns:a16="http://schemas.microsoft.com/office/drawing/2014/main" id="{855C3D6F-DB97-4114-B217-466CE64CF5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3" y="694"/>
                <a:ext cx="3670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Line 152">
                <a:extLst>
                  <a:ext uri="{FF2B5EF4-FFF2-40B4-BE49-F238E27FC236}">
                    <a16:creationId xmlns:a16="http://schemas.microsoft.com/office/drawing/2014/main" id="{B1097488-239B-462D-AF53-BA6B6EE8DB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789"/>
                <a:ext cx="2187" cy="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Rectangle 153">
                <a:extLst>
                  <a:ext uri="{FF2B5EF4-FFF2-40B4-BE49-F238E27FC236}">
                    <a16:creationId xmlns:a16="http://schemas.microsoft.com/office/drawing/2014/main" id="{0984DD94-EAA7-4E7A-9B30-BCAE3AB8DE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3" y="789"/>
                <a:ext cx="2187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Line 154">
                <a:extLst>
                  <a:ext uri="{FF2B5EF4-FFF2-40B4-BE49-F238E27FC236}">
                    <a16:creationId xmlns:a16="http://schemas.microsoft.com/office/drawing/2014/main" id="{0B2EC3D9-F45C-4975-83B4-B686BBBA49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70" y="589"/>
                <a:ext cx="0" cy="20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Rectangle 155">
                <a:extLst>
                  <a:ext uri="{FF2B5EF4-FFF2-40B4-BE49-F238E27FC236}">
                    <a16:creationId xmlns:a16="http://schemas.microsoft.com/office/drawing/2014/main" id="{5D659DEE-E50C-45A7-8936-E71858DC03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0" y="589"/>
                <a:ext cx="6" cy="200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Line 156">
                <a:extLst>
                  <a:ext uri="{FF2B5EF4-FFF2-40B4-BE49-F238E27FC236}">
                    <a16:creationId xmlns:a16="http://schemas.microsoft.com/office/drawing/2014/main" id="{24E10219-83A3-42D2-B022-4A64AB72B2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79" y="589"/>
                <a:ext cx="0" cy="20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Rectangle 157">
                <a:extLst>
                  <a:ext uri="{FF2B5EF4-FFF2-40B4-BE49-F238E27FC236}">
                    <a16:creationId xmlns:a16="http://schemas.microsoft.com/office/drawing/2014/main" id="{BA19DEFE-19A6-47B6-956C-E52B3F32F2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9" y="589"/>
                <a:ext cx="6" cy="200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Line 158">
                <a:extLst>
                  <a:ext uri="{FF2B5EF4-FFF2-40B4-BE49-F238E27FC236}">
                    <a16:creationId xmlns:a16="http://schemas.microsoft.com/office/drawing/2014/main" id="{B6D41494-798C-4903-8BC2-E5DBA6AC16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85" y="789"/>
                <a:ext cx="1068" cy="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Rectangle 159">
                <a:extLst>
                  <a:ext uri="{FF2B5EF4-FFF2-40B4-BE49-F238E27FC236}">
                    <a16:creationId xmlns:a16="http://schemas.microsoft.com/office/drawing/2014/main" id="{7EEDD2B9-8913-4664-8FE9-A3816CD524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5" y="789"/>
                <a:ext cx="1068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Line 160">
                <a:extLst>
                  <a:ext uri="{FF2B5EF4-FFF2-40B4-BE49-F238E27FC236}">
                    <a16:creationId xmlns:a16="http://schemas.microsoft.com/office/drawing/2014/main" id="{FE3EB843-0548-49BD-B6A1-E95A464C64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1069"/>
                <a:ext cx="2187" cy="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Rectangle 161">
                <a:extLst>
                  <a:ext uri="{FF2B5EF4-FFF2-40B4-BE49-F238E27FC236}">
                    <a16:creationId xmlns:a16="http://schemas.microsoft.com/office/drawing/2014/main" id="{878557F9-E7D1-492A-B977-1739BAB39F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3" y="1069"/>
                <a:ext cx="2187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Line 162">
                <a:extLst>
                  <a:ext uri="{FF2B5EF4-FFF2-40B4-BE49-F238E27FC236}">
                    <a16:creationId xmlns:a16="http://schemas.microsoft.com/office/drawing/2014/main" id="{3B7015E7-31EF-4CC6-84A9-250058387D4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1259"/>
                <a:ext cx="2187" cy="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Rectangle 163">
                <a:extLst>
                  <a:ext uri="{FF2B5EF4-FFF2-40B4-BE49-F238E27FC236}">
                    <a16:creationId xmlns:a16="http://schemas.microsoft.com/office/drawing/2014/main" id="{A5569790-FEED-4863-B5AD-6DE01EFCE8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3" y="1259"/>
                <a:ext cx="2187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Line 164">
                <a:extLst>
                  <a:ext uri="{FF2B5EF4-FFF2-40B4-BE49-F238E27FC236}">
                    <a16:creationId xmlns:a16="http://schemas.microsoft.com/office/drawing/2014/main" id="{B26C0BBA-1AA6-43FA-8F4A-58FF887F02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70" y="1074"/>
                <a:ext cx="0" cy="185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Rectangle 165">
                <a:extLst>
                  <a:ext uri="{FF2B5EF4-FFF2-40B4-BE49-F238E27FC236}">
                    <a16:creationId xmlns:a16="http://schemas.microsoft.com/office/drawing/2014/main" id="{AF62E1D3-7D01-44A1-9D38-F61F474FD0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0" y="1074"/>
                <a:ext cx="6" cy="18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Line 166">
                <a:extLst>
                  <a:ext uri="{FF2B5EF4-FFF2-40B4-BE49-F238E27FC236}">
                    <a16:creationId xmlns:a16="http://schemas.microsoft.com/office/drawing/2014/main" id="{D08A4EF2-6682-47BA-A287-564900CE18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79" y="1074"/>
                <a:ext cx="0" cy="185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Rectangle 167">
                <a:extLst>
                  <a:ext uri="{FF2B5EF4-FFF2-40B4-BE49-F238E27FC236}">
                    <a16:creationId xmlns:a16="http://schemas.microsoft.com/office/drawing/2014/main" id="{2FD85910-3B95-414C-8FF7-880C9B990B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9" y="1074"/>
                <a:ext cx="6" cy="18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Line 168">
                <a:extLst>
                  <a:ext uri="{FF2B5EF4-FFF2-40B4-BE49-F238E27FC236}">
                    <a16:creationId xmlns:a16="http://schemas.microsoft.com/office/drawing/2014/main" id="{C67B2C05-75C8-4F3B-8E90-75AC99B6DD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1450"/>
                <a:ext cx="2187" cy="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Rectangle 169">
                <a:extLst>
                  <a:ext uri="{FF2B5EF4-FFF2-40B4-BE49-F238E27FC236}">
                    <a16:creationId xmlns:a16="http://schemas.microsoft.com/office/drawing/2014/main" id="{69216870-699D-46ED-B799-96BC1947F4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3" y="1450"/>
                <a:ext cx="2187" cy="4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Line 170">
                <a:extLst>
                  <a:ext uri="{FF2B5EF4-FFF2-40B4-BE49-F238E27FC236}">
                    <a16:creationId xmlns:a16="http://schemas.microsoft.com/office/drawing/2014/main" id="{AF4C6796-86E9-42D7-B662-767E1200A8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1" y="4320"/>
                <a:ext cx="1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Rectangle 171">
                <a:extLst>
                  <a:ext uri="{FF2B5EF4-FFF2-40B4-BE49-F238E27FC236}">
                    <a16:creationId xmlns:a16="http://schemas.microsoft.com/office/drawing/2014/main" id="{3C6BF778-448E-4452-A07F-9334A3633C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4320"/>
                <a:ext cx="6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Line 172">
                <a:extLst>
                  <a:ext uri="{FF2B5EF4-FFF2-40B4-BE49-F238E27FC236}">
                    <a16:creationId xmlns:a16="http://schemas.microsoft.com/office/drawing/2014/main" id="{8F995AF6-A288-4E84-8EBD-A68F309220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77" y="4320"/>
                <a:ext cx="1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Rectangle 173">
                <a:extLst>
                  <a:ext uri="{FF2B5EF4-FFF2-40B4-BE49-F238E27FC236}">
                    <a16:creationId xmlns:a16="http://schemas.microsoft.com/office/drawing/2014/main" id="{2FEE45AD-1ACB-42C9-8B08-CEF403F4E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7" y="4320"/>
                <a:ext cx="6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Line 174">
                <a:extLst>
                  <a:ext uri="{FF2B5EF4-FFF2-40B4-BE49-F238E27FC236}">
                    <a16:creationId xmlns:a16="http://schemas.microsoft.com/office/drawing/2014/main" id="{DE9D7B07-515F-4169-8543-64559A0F2E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32" y="0"/>
                <a:ext cx="1" cy="432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Rectangle 175">
                <a:extLst>
                  <a:ext uri="{FF2B5EF4-FFF2-40B4-BE49-F238E27FC236}">
                    <a16:creationId xmlns:a16="http://schemas.microsoft.com/office/drawing/2014/main" id="{CD2ABEFB-B4FE-4F13-8A6A-0777474B0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32" y="0"/>
                <a:ext cx="7" cy="432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Line 176">
                <a:extLst>
                  <a:ext uri="{FF2B5EF4-FFF2-40B4-BE49-F238E27FC236}">
                    <a16:creationId xmlns:a16="http://schemas.microsoft.com/office/drawing/2014/main" id="{1E7C20DC-4DF2-47A6-9AA5-9021DF3F5F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70" y="1454"/>
                <a:ext cx="1" cy="2866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Rectangle 177">
                <a:extLst>
                  <a:ext uri="{FF2B5EF4-FFF2-40B4-BE49-F238E27FC236}">
                    <a16:creationId xmlns:a16="http://schemas.microsoft.com/office/drawing/2014/main" id="{842616C1-4B2E-4DE3-9167-276B34A85B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0" y="1454"/>
                <a:ext cx="6" cy="2871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Line 178">
                <a:extLst>
                  <a:ext uri="{FF2B5EF4-FFF2-40B4-BE49-F238E27FC236}">
                    <a16:creationId xmlns:a16="http://schemas.microsoft.com/office/drawing/2014/main" id="{CD5CE5CD-A562-488F-BD72-7867D19F97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79" y="1454"/>
                <a:ext cx="1" cy="2866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Rectangle 179">
                <a:extLst>
                  <a:ext uri="{FF2B5EF4-FFF2-40B4-BE49-F238E27FC236}">
                    <a16:creationId xmlns:a16="http://schemas.microsoft.com/office/drawing/2014/main" id="{07EA1E4A-0C0B-4857-A983-68C568DFCE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9" y="1454"/>
                <a:ext cx="6" cy="2871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2" name="Line 180">
                <a:extLst>
                  <a:ext uri="{FF2B5EF4-FFF2-40B4-BE49-F238E27FC236}">
                    <a16:creationId xmlns:a16="http://schemas.microsoft.com/office/drawing/2014/main" id="{C8C26544-E318-4325-914F-2212D9C6CF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847" y="0"/>
                <a:ext cx="1" cy="432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Rectangle 181">
                <a:extLst>
                  <a:ext uri="{FF2B5EF4-FFF2-40B4-BE49-F238E27FC236}">
                    <a16:creationId xmlns:a16="http://schemas.microsoft.com/office/drawing/2014/main" id="{F7070457-3651-461E-AF18-18B6755C56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7" y="0"/>
                <a:ext cx="6" cy="432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Line 182">
                <a:extLst>
                  <a:ext uri="{FF2B5EF4-FFF2-40B4-BE49-F238E27FC236}">
                    <a16:creationId xmlns:a16="http://schemas.microsoft.com/office/drawing/2014/main" id="{AA42817C-6AB8-4899-A077-F1DA1CD951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56" y="0"/>
                <a:ext cx="1" cy="4320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Rectangle 183">
                <a:extLst>
                  <a:ext uri="{FF2B5EF4-FFF2-40B4-BE49-F238E27FC236}">
                    <a16:creationId xmlns:a16="http://schemas.microsoft.com/office/drawing/2014/main" id="{2798E163-7D6A-4CE7-B792-EBBD89A98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6" y="0"/>
                <a:ext cx="6" cy="432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Line 184">
                <a:extLst>
                  <a:ext uri="{FF2B5EF4-FFF2-40B4-BE49-F238E27FC236}">
                    <a16:creationId xmlns:a16="http://schemas.microsoft.com/office/drawing/2014/main" id="{7C9125C9-DC8D-46BB-B14B-1ED7D6DAF3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1" y="0"/>
                <a:ext cx="5191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Rectangle 185">
                <a:extLst>
                  <a:ext uri="{FF2B5EF4-FFF2-40B4-BE49-F238E27FC236}">
                    <a16:creationId xmlns:a16="http://schemas.microsoft.com/office/drawing/2014/main" id="{A32FB599-7744-44D5-9E71-AA5FC19990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" y="0"/>
                <a:ext cx="5197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Line 186">
                <a:extLst>
                  <a:ext uri="{FF2B5EF4-FFF2-40B4-BE49-F238E27FC236}">
                    <a16:creationId xmlns:a16="http://schemas.microsoft.com/office/drawing/2014/main" id="{321BA239-2F12-45AD-89F9-4C1F1F2E12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95"/>
                <a:ext cx="4079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Rectangle 187">
                <a:extLst>
                  <a:ext uri="{FF2B5EF4-FFF2-40B4-BE49-F238E27FC236}">
                    <a16:creationId xmlns:a16="http://schemas.microsoft.com/office/drawing/2014/main" id="{4216424C-7AC3-45B3-9EAF-8970956D46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3" y="95"/>
                <a:ext cx="4085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Line 188">
                <a:extLst>
                  <a:ext uri="{FF2B5EF4-FFF2-40B4-BE49-F238E27FC236}">
                    <a16:creationId xmlns:a16="http://schemas.microsoft.com/office/drawing/2014/main" id="{F104A488-7534-4E65-A0FA-2312181E20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204"/>
                <a:ext cx="4079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Rectangle 189">
                <a:extLst>
                  <a:ext uri="{FF2B5EF4-FFF2-40B4-BE49-F238E27FC236}">
                    <a16:creationId xmlns:a16="http://schemas.microsoft.com/office/drawing/2014/main" id="{FD54012C-EB94-4FE6-BFD3-704673CA2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3" y="204"/>
                <a:ext cx="4085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Line 190">
                <a:extLst>
                  <a:ext uri="{FF2B5EF4-FFF2-40B4-BE49-F238E27FC236}">
                    <a16:creationId xmlns:a16="http://schemas.microsoft.com/office/drawing/2014/main" id="{B88AD102-CF50-4B60-8348-99A67D7DE2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85" y="394"/>
                <a:ext cx="1477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Rectangle 191">
                <a:extLst>
                  <a:ext uri="{FF2B5EF4-FFF2-40B4-BE49-F238E27FC236}">
                    <a16:creationId xmlns:a16="http://schemas.microsoft.com/office/drawing/2014/main" id="{77616D7D-0D1E-41A8-935F-4DA201F9CE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5" y="394"/>
                <a:ext cx="1483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Line 192">
                <a:extLst>
                  <a:ext uri="{FF2B5EF4-FFF2-40B4-BE49-F238E27FC236}">
                    <a16:creationId xmlns:a16="http://schemas.microsoft.com/office/drawing/2014/main" id="{FE47D589-8627-483B-86F3-2DB0B4AFD9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62" y="585"/>
                <a:ext cx="1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Rectangle 193">
                <a:extLst>
                  <a:ext uri="{FF2B5EF4-FFF2-40B4-BE49-F238E27FC236}">
                    <a16:creationId xmlns:a16="http://schemas.microsoft.com/office/drawing/2014/main" id="{7E4FDA4B-B3DC-4ECD-AFDB-9E481C75CA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62" y="585"/>
                <a:ext cx="6" cy="4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Line 194">
                <a:extLst>
                  <a:ext uri="{FF2B5EF4-FFF2-40B4-BE49-F238E27FC236}">
                    <a16:creationId xmlns:a16="http://schemas.microsoft.com/office/drawing/2014/main" id="{42ECA3FF-7BBF-40FC-A336-FFA9C00AE2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62" y="694"/>
                <a:ext cx="1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Rectangle 195">
                <a:extLst>
                  <a:ext uri="{FF2B5EF4-FFF2-40B4-BE49-F238E27FC236}">
                    <a16:creationId xmlns:a16="http://schemas.microsoft.com/office/drawing/2014/main" id="{46A20BC4-351A-416F-8B24-4470B7EA04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62" y="694"/>
                <a:ext cx="6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Line 196">
                <a:extLst>
                  <a:ext uri="{FF2B5EF4-FFF2-40B4-BE49-F238E27FC236}">
                    <a16:creationId xmlns:a16="http://schemas.microsoft.com/office/drawing/2014/main" id="{93523910-3CD3-40BE-ACC3-F3D0E2347F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62" y="789"/>
                <a:ext cx="1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9" name="Rectangle 197">
                <a:extLst>
                  <a:ext uri="{FF2B5EF4-FFF2-40B4-BE49-F238E27FC236}">
                    <a16:creationId xmlns:a16="http://schemas.microsoft.com/office/drawing/2014/main" id="{C6CB3213-1D2C-46FD-BE9D-C3CB63C2CC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62" y="789"/>
                <a:ext cx="6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0" name="Line 198">
                <a:extLst>
                  <a:ext uri="{FF2B5EF4-FFF2-40B4-BE49-F238E27FC236}">
                    <a16:creationId xmlns:a16="http://schemas.microsoft.com/office/drawing/2014/main" id="{7584BB4E-492D-4103-A508-761C3D3F35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85" y="1069"/>
                <a:ext cx="1477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Rectangle 199">
                <a:extLst>
                  <a:ext uri="{FF2B5EF4-FFF2-40B4-BE49-F238E27FC236}">
                    <a16:creationId xmlns:a16="http://schemas.microsoft.com/office/drawing/2014/main" id="{A889EC85-C51E-4737-8F51-E2380A781E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5" y="1069"/>
                <a:ext cx="1483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2" name="Line 200">
                <a:extLst>
                  <a:ext uri="{FF2B5EF4-FFF2-40B4-BE49-F238E27FC236}">
                    <a16:creationId xmlns:a16="http://schemas.microsoft.com/office/drawing/2014/main" id="{3BF06001-B195-4FE8-8CD4-DECE4A53FE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85" y="1259"/>
                <a:ext cx="1477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3" name="Rectangle 201">
                <a:extLst>
                  <a:ext uri="{FF2B5EF4-FFF2-40B4-BE49-F238E27FC236}">
                    <a16:creationId xmlns:a16="http://schemas.microsoft.com/office/drawing/2014/main" id="{D234E992-4207-4656-8A09-7607BAA5B3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5" y="1259"/>
                <a:ext cx="1483" cy="5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4" name="Line 202">
                <a:extLst>
                  <a:ext uri="{FF2B5EF4-FFF2-40B4-BE49-F238E27FC236}">
                    <a16:creationId xmlns:a16="http://schemas.microsoft.com/office/drawing/2014/main" id="{FC03CF60-F3B7-4F93-8ED2-29CE442D34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785" y="1450"/>
                <a:ext cx="1477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Rectangle 203">
                <a:extLst>
                  <a:ext uri="{FF2B5EF4-FFF2-40B4-BE49-F238E27FC236}">
                    <a16:creationId xmlns:a16="http://schemas.microsoft.com/office/drawing/2014/main" id="{79D5083B-52E7-4FA3-B60E-8B03D7D167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5" y="1450"/>
                <a:ext cx="1483" cy="4"/>
              </a:xfrm>
              <a:prstGeom prst="rect">
                <a:avLst/>
              </a:pr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Line 204">
                <a:extLst>
                  <a:ext uri="{FF2B5EF4-FFF2-40B4-BE49-F238E27FC236}">
                    <a16:creationId xmlns:a16="http://schemas.microsoft.com/office/drawing/2014/main" id="{C46F119A-F172-4ABC-B783-95DCCE0059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83" y="1545"/>
                <a:ext cx="4079" cy="1"/>
              </a:xfrm>
              <a:prstGeom prst="line">
                <a:avLst/>
              </a:prstGeom>
              <a:noFill/>
              <a:ln w="0">
                <a:solidFill>
                  <a:srgbClr val="D4D4D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" name="Rectangle 206">
              <a:extLst>
                <a:ext uri="{FF2B5EF4-FFF2-40B4-BE49-F238E27FC236}">
                  <a16:creationId xmlns:a16="http://schemas.microsoft.com/office/drawing/2014/main" id="{B093B206-1446-4005-8242-F77C160FE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1545"/>
              <a:ext cx="4085" cy="4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Line 207">
              <a:extLst>
                <a:ext uri="{FF2B5EF4-FFF2-40B4-BE49-F238E27FC236}">
                  <a16:creationId xmlns:a16="http://schemas.microsoft.com/office/drawing/2014/main" id="{73A5A106-90C7-4757-900D-AB7DB8AE7D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164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Rectangle 208">
              <a:extLst>
                <a:ext uri="{FF2B5EF4-FFF2-40B4-BE49-F238E27FC236}">
                  <a16:creationId xmlns:a16="http://schemas.microsoft.com/office/drawing/2014/main" id="{20C6CEE8-69D5-4081-B688-FEE552902D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1640"/>
              <a:ext cx="4085" cy="4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Line 209">
              <a:extLst>
                <a:ext uri="{FF2B5EF4-FFF2-40B4-BE49-F238E27FC236}">
                  <a16:creationId xmlns:a16="http://schemas.microsoft.com/office/drawing/2014/main" id="{0D8A571B-DB3D-4768-84B0-C861C1C081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1735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210">
              <a:extLst>
                <a:ext uri="{FF2B5EF4-FFF2-40B4-BE49-F238E27FC236}">
                  <a16:creationId xmlns:a16="http://schemas.microsoft.com/office/drawing/2014/main" id="{AE2D5C08-1FC8-435C-B4C1-084E8A1A0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1735"/>
              <a:ext cx="4085" cy="4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211">
              <a:extLst>
                <a:ext uri="{FF2B5EF4-FFF2-40B4-BE49-F238E27FC236}">
                  <a16:creationId xmlns:a16="http://schemas.microsoft.com/office/drawing/2014/main" id="{C3C15BE8-D506-4A26-9540-1BDBAD4199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183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Rectangle 212">
              <a:extLst>
                <a:ext uri="{FF2B5EF4-FFF2-40B4-BE49-F238E27FC236}">
                  <a16:creationId xmlns:a16="http://schemas.microsoft.com/office/drawing/2014/main" id="{07ADA32C-A3CA-4779-9B57-EB35BACF10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1830"/>
              <a:ext cx="4085" cy="4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213">
              <a:extLst>
                <a:ext uri="{FF2B5EF4-FFF2-40B4-BE49-F238E27FC236}">
                  <a16:creationId xmlns:a16="http://schemas.microsoft.com/office/drawing/2014/main" id="{D2C8A3CA-BC7A-41B2-AD14-193B9DD17E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202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214">
              <a:extLst>
                <a:ext uri="{FF2B5EF4-FFF2-40B4-BE49-F238E27FC236}">
                  <a16:creationId xmlns:a16="http://schemas.microsoft.com/office/drawing/2014/main" id="{A9A5C4A8-EF60-4B0C-809E-5597680F4D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2020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Line 215">
              <a:extLst>
                <a:ext uri="{FF2B5EF4-FFF2-40B4-BE49-F238E27FC236}">
                  <a16:creationId xmlns:a16="http://schemas.microsoft.com/office/drawing/2014/main" id="{06107004-80EC-46BC-B678-4DD3A8F2A9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2115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216">
              <a:extLst>
                <a:ext uri="{FF2B5EF4-FFF2-40B4-BE49-F238E27FC236}">
                  <a16:creationId xmlns:a16="http://schemas.microsoft.com/office/drawing/2014/main" id="{EECE3B1D-B15E-4C1B-826E-7C75374EDA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2115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Line 217">
              <a:extLst>
                <a:ext uri="{FF2B5EF4-FFF2-40B4-BE49-F238E27FC236}">
                  <a16:creationId xmlns:a16="http://schemas.microsoft.com/office/drawing/2014/main" id="{79A0C421-F5DE-4296-B2C2-5122407B54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221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218">
              <a:extLst>
                <a:ext uri="{FF2B5EF4-FFF2-40B4-BE49-F238E27FC236}">
                  <a16:creationId xmlns:a16="http://schemas.microsoft.com/office/drawing/2014/main" id="{33E7055B-1B08-44DB-9975-CEB3DF91CE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2210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ine 219">
              <a:extLst>
                <a:ext uri="{FF2B5EF4-FFF2-40B4-BE49-F238E27FC236}">
                  <a16:creationId xmlns:a16="http://schemas.microsoft.com/office/drawing/2014/main" id="{3443032A-B174-48A9-8C6E-C04BD4D725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2495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20">
              <a:extLst>
                <a:ext uri="{FF2B5EF4-FFF2-40B4-BE49-F238E27FC236}">
                  <a16:creationId xmlns:a16="http://schemas.microsoft.com/office/drawing/2014/main" id="{9EE87860-A95F-46AE-8275-5011990290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2495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Line 221">
              <a:extLst>
                <a:ext uri="{FF2B5EF4-FFF2-40B4-BE49-F238E27FC236}">
                  <a16:creationId xmlns:a16="http://schemas.microsoft.com/office/drawing/2014/main" id="{BBB4FC4B-B775-4C61-A26C-4A6E683384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259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22">
              <a:extLst>
                <a:ext uri="{FF2B5EF4-FFF2-40B4-BE49-F238E27FC236}">
                  <a16:creationId xmlns:a16="http://schemas.microsoft.com/office/drawing/2014/main" id="{56ADC52F-E569-4940-B0CF-2758D08DD2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2590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Line 223">
              <a:extLst>
                <a:ext uri="{FF2B5EF4-FFF2-40B4-BE49-F238E27FC236}">
                  <a16:creationId xmlns:a16="http://schemas.microsoft.com/office/drawing/2014/main" id="{3AE3EDDD-1F49-4D66-8F3E-BDE5911BB6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278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Rectangle 224">
              <a:extLst>
                <a:ext uri="{FF2B5EF4-FFF2-40B4-BE49-F238E27FC236}">
                  <a16:creationId xmlns:a16="http://schemas.microsoft.com/office/drawing/2014/main" id="{0FB9C4C9-11D0-409C-92FA-F5D8C7941C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2780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Line 225">
              <a:extLst>
                <a:ext uri="{FF2B5EF4-FFF2-40B4-BE49-F238E27FC236}">
                  <a16:creationId xmlns:a16="http://schemas.microsoft.com/office/drawing/2014/main" id="{C527C532-1C58-4A1D-87DC-39C3DF7911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297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Rectangle 226">
              <a:extLst>
                <a:ext uri="{FF2B5EF4-FFF2-40B4-BE49-F238E27FC236}">
                  <a16:creationId xmlns:a16="http://schemas.microsoft.com/office/drawing/2014/main" id="{9C78801E-5525-4238-8379-1691D3316D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2970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Line 227">
              <a:extLst>
                <a:ext uri="{FF2B5EF4-FFF2-40B4-BE49-F238E27FC236}">
                  <a16:creationId xmlns:a16="http://schemas.microsoft.com/office/drawing/2014/main" id="{90AE9D98-0337-403A-BDF1-C43A82EC87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316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Rectangle 228">
              <a:extLst>
                <a:ext uri="{FF2B5EF4-FFF2-40B4-BE49-F238E27FC236}">
                  <a16:creationId xmlns:a16="http://schemas.microsoft.com/office/drawing/2014/main" id="{93CE7BC4-945F-43A5-B3CD-EEBCE179D0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3160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Line 229">
              <a:extLst>
                <a:ext uri="{FF2B5EF4-FFF2-40B4-BE49-F238E27FC236}">
                  <a16:creationId xmlns:a16="http://schemas.microsoft.com/office/drawing/2014/main" id="{626C3CF6-5B4B-4F82-B40F-8A3C3CC789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335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30">
              <a:extLst>
                <a:ext uri="{FF2B5EF4-FFF2-40B4-BE49-F238E27FC236}">
                  <a16:creationId xmlns:a16="http://schemas.microsoft.com/office/drawing/2014/main" id="{4159CBB4-B8CB-4EDD-8CCC-1424377532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3350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Line 231">
              <a:extLst>
                <a:ext uri="{FF2B5EF4-FFF2-40B4-BE49-F238E27FC236}">
                  <a16:creationId xmlns:a16="http://schemas.microsoft.com/office/drawing/2014/main" id="{0EA108C6-049D-44D5-A7B3-962BBC7FC5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3541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Rectangle 232">
              <a:extLst>
                <a:ext uri="{FF2B5EF4-FFF2-40B4-BE49-F238E27FC236}">
                  <a16:creationId xmlns:a16="http://schemas.microsoft.com/office/drawing/2014/main" id="{9118C966-9A48-4A6D-A030-54B08F81AF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3541"/>
              <a:ext cx="4085" cy="4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233">
              <a:extLst>
                <a:ext uri="{FF2B5EF4-FFF2-40B4-BE49-F238E27FC236}">
                  <a16:creationId xmlns:a16="http://schemas.microsoft.com/office/drawing/2014/main" id="{D10E4A2B-F745-411B-96D6-BC51D11DD6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3636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Rectangle 234">
              <a:extLst>
                <a:ext uri="{FF2B5EF4-FFF2-40B4-BE49-F238E27FC236}">
                  <a16:creationId xmlns:a16="http://schemas.microsoft.com/office/drawing/2014/main" id="{270E3753-EF58-451B-BFE2-A597BABBD5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3636"/>
              <a:ext cx="4085" cy="4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235">
              <a:extLst>
                <a:ext uri="{FF2B5EF4-FFF2-40B4-BE49-F238E27FC236}">
                  <a16:creationId xmlns:a16="http://schemas.microsoft.com/office/drawing/2014/main" id="{E88AEB09-E463-4292-865E-8589E18CDD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3731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Rectangle 236">
              <a:extLst>
                <a:ext uri="{FF2B5EF4-FFF2-40B4-BE49-F238E27FC236}">
                  <a16:creationId xmlns:a16="http://schemas.microsoft.com/office/drawing/2014/main" id="{F2D6B895-8A97-4474-B0C8-E05CBB063B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3731"/>
              <a:ext cx="4085" cy="4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Line 237">
              <a:extLst>
                <a:ext uri="{FF2B5EF4-FFF2-40B4-BE49-F238E27FC236}">
                  <a16:creationId xmlns:a16="http://schemas.microsoft.com/office/drawing/2014/main" id="{F8D73CDA-596C-40B2-A319-E4DD167367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3826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238">
              <a:extLst>
                <a:ext uri="{FF2B5EF4-FFF2-40B4-BE49-F238E27FC236}">
                  <a16:creationId xmlns:a16="http://schemas.microsoft.com/office/drawing/2014/main" id="{FDA44EB0-C047-4CB7-9F94-76B1A8D28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3826"/>
              <a:ext cx="4085" cy="4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239">
              <a:extLst>
                <a:ext uri="{FF2B5EF4-FFF2-40B4-BE49-F238E27FC236}">
                  <a16:creationId xmlns:a16="http://schemas.microsoft.com/office/drawing/2014/main" id="{A6115E7C-21A5-4CD7-9960-CCB9E0728E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4016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Rectangle 240">
              <a:extLst>
                <a:ext uri="{FF2B5EF4-FFF2-40B4-BE49-F238E27FC236}">
                  <a16:creationId xmlns:a16="http://schemas.microsoft.com/office/drawing/2014/main" id="{DC5A1CBB-DAA8-4EAF-AC5E-9C6E6B7DD1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4016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241">
              <a:extLst>
                <a:ext uri="{FF2B5EF4-FFF2-40B4-BE49-F238E27FC236}">
                  <a16:creationId xmlns:a16="http://schemas.microsoft.com/office/drawing/2014/main" id="{4009A75C-4357-43D7-AD90-C9507B30FF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4125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Rectangle 242">
              <a:extLst>
                <a:ext uri="{FF2B5EF4-FFF2-40B4-BE49-F238E27FC236}">
                  <a16:creationId xmlns:a16="http://schemas.microsoft.com/office/drawing/2014/main" id="{56DA3583-56DD-42EA-A6EF-6FF2038BF1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4125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243">
              <a:extLst>
                <a:ext uri="{FF2B5EF4-FFF2-40B4-BE49-F238E27FC236}">
                  <a16:creationId xmlns:a16="http://schemas.microsoft.com/office/drawing/2014/main" id="{F043BBEF-A696-4CF0-AA7A-F75B392B98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4220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Rectangle 244">
              <a:extLst>
                <a:ext uri="{FF2B5EF4-FFF2-40B4-BE49-F238E27FC236}">
                  <a16:creationId xmlns:a16="http://schemas.microsoft.com/office/drawing/2014/main" id="{77979088-E489-4271-A4DA-61EF57354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4220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245">
              <a:extLst>
                <a:ext uri="{FF2B5EF4-FFF2-40B4-BE49-F238E27FC236}">
                  <a16:creationId xmlns:a16="http://schemas.microsoft.com/office/drawing/2014/main" id="{D7003E7D-26CC-46E9-A5AE-36AA7B41F6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3" y="4315"/>
              <a:ext cx="4079" cy="1"/>
            </a:xfrm>
            <a:prstGeom prst="line">
              <a:avLst/>
            </a:prstGeom>
            <a:noFill/>
            <a:ln w="0">
              <a:solidFill>
                <a:srgbClr val="D4D4D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Rectangle 246">
              <a:extLst>
                <a:ext uri="{FF2B5EF4-FFF2-40B4-BE49-F238E27FC236}">
                  <a16:creationId xmlns:a16="http://schemas.microsoft.com/office/drawing/2014/main" id="{DB7A425F-36CF-4F21-AB22-428EA42E3B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" y="4315"/>
              <a:ext cx="4085" cy="5"/>
            </a:xfrm>
            <a:prstGeom prst="rect">
              <a:avLst/>
            </a:pr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750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560" y="0"/>
            <a:ext cx="9360879" cy="6858000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157486EA-91E7-42FE-BD44-6823F24C2E2D}"/>
              </a:ext>
            </a:extLst>
          </p:cNvPr>
          <p:cNvSpPr txBox="1"/>
          <p:nvPr/>
        </p:nvSpPr>
        <p:spPr>
          <a:xfrm>
            <a:off x="133350" y="581025"/>
            <a:ext cx="1504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Stężenie toksyn w europejskich jeziorach
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2729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/>
        </p:nvSpPr>
        <p:spPr>
          <a:xfrm>
            <a:off x="949235" y="-41196"/>
            <a:ext cx="10084524" cy="69083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Total 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MC-Tot,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YR: MC-YR,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dmLR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MC-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dmLR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LR: MC-LR,                                 </a:t>
            </a:r>
            <a:r>
              <a:rPr lang="pl-PL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Toxins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Toksyny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RR: MC-RR,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Anatoxin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ATX,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Cylindrospermopsin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CYN,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dmRR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MC-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dmRR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l-PL" sz="1100" dirty="0">
              <a:latin typeface="Arial" panose="020B0604020202020204" pitchFamily="34" charset="0"/>
              <a:ea typeface="PalatinoLinotype-Roman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TN                                        Total </a:t>
            </a:r>
            <a:r>
              <a:rPr lang="pl-PL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Nitrogen</a:t>
            </a:r>
            <a:r>
              <a:rPr lang="pl-PL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          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Ogólny azot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TP                                        Total 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Phosphorus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Ogólny fosfor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Chlorophyl_a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Stężenie Chlorofilu a</a:t>
            </a:r>
            <a:endParaRPr lang="en-US" sz="11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epilimnetic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temperature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T_Epi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                  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Temp.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epilimnionu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surface temperature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T_Surf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buoyancy frequency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BuoyFreq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):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maximum buoyancy frequency as a metric of stratification strength [75]             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Wskaźnik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trwałości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stratyfikacji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secchi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depth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Secchi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                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water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clarity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Widzialnośc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krążka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Secchiego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Toxin Diversity Index (TDI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                    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Indeks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zróżnicowania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toksyn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Toxins Total concentration (TTC)            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Suma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ężenia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toksyn</a:t>
            </a:r>
            <a:endParaRPr lang="en-US" sz="11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Toxin Richness of toxin quota                 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Bogactwo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ilość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form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toksyn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ratio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Zeu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Zmix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of euphotic depth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Zeu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to the mixing depth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Zmix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describes the light climate that phytoplankton experience while circulating underwater [78]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Stosunek (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Zeu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/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Zmix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głębokości eufotycznej (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Zeu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do głębokości mieszania (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Zmix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opisuje klimat światła jaki doświadcza fitoplankton krążąc pod wodą [78]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ratio between euphotic (Z </a:t>
            </a:r>
            <a:r>
              <a:rPr lang="en-US" sz="1100" dirty="0" err="1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</a:t>
            </a: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) and mixing depth (Z mix ) determines the amount of irradiance encountered by a phytoplankton cell ( </a:t>
            </a:r>
            <a:r>
              <a:rPr lang="en-US" sz="1100" dirty="0" err="1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Talling</a:t>
            </a: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1957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Talling, , 1971</a:t>
            </a: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Critical values of Z </a:t>
            </a:r>
            <a:r>
              <a:rPr lang="en-US" sz="1100" dirty="0" err="1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</a:t>
            </a: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/Z mix ratio vary between 0.2 and 0.35 ( Reynolds, 1984;Cole et al., 1992)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Stosunek eufotyczny (Z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do głębokości mieszania (Z mix) określa ilość napromieniowania napotkanego przez komórkę fitoplanktonu (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Talling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1957Talling, 1971). Krytyczne wartości stosunku mieszanki Z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/ Z wahają się od 0,2 do 0,35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6130834" y="313509"/>
            <a:ext cx="3936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ToxinsbaseClass.csv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9649096" y="313509"/>
            <a:ext cx="18723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Toxins5.csv</a:t>
            </a:r>
          </a:p>
          <a:p>
            <a:endParaRPr lang="en-US" sz="2400" b="1" dirty="0"/>
          </a:p>
          <a:p>
            <a:r>
              <a:rPr lang="en-US" dirty="0"/>
              <a:t>TN  </a:t>
            </a:r>
            <a:endParaRPr lang="pl-PL" dirty="0"/>
          </a:p>
          <a:p>
            <a:r>
              <a:rPr lang="en-US" dirty="0" err="1"/>
              <a:t>Chlorophyla</a:t>
            </a:r>
            <a:r>
              <a:rPr lang="en-US" dirty="0"/>
              <a:t>  </a:t>
            </a:r>
            <a:endParaRPr lang="pl-PL" dirty="0"/>
          </a:p>
          <a:p>
            <a:r>
              <a:rPr lang="en-US" dirty="0"/>
              <a:t>TDI </a:t>
            </a:r>
            <a:endParaRPr lang="pl-PL" dirty="0"/>
          </a:p>
          <a:p>
            <a:r>
              <a:rPr lang="en-US" dirty="0"/>
              <a:t>TTC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6094281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F9E7E6CEFA3D643B2100676394917DF" ma:contentTypeVersion="0" ma:contentTypeDescription="Utwórz nowy dokument." ma:contentTypeScope="" ma:versionID="a81f405102913e1167ecd22862ec76df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5fb9aac25f9b64d69d83117132aa4630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4E59B2C-8726-468D-B39D-25533D7799AB}"/>
</file>

<file path=customXml/itemProps2.xml><?xml version="1.0" encoding="utf-8"?>
<ds:datastoreItem xmlns:ds="http://schemas.openxmlformats.org/officeDocument/2006/customXml" ds:itemID="{445BC794-A1C5-4F91-9654-45AEFB152519}"/>
</file>

<file path=customXml/itemProps3.xml><?xml version="1.0" encoding="utf-8"?>
<ds:datastoreItem xmlns:ds="http://schemas.openxmlformats.org/officeDocument/2006/customXml" ds:itemID="{61F53949-700E-4035-954D-0B3BEDFB87DE}"/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853</Words>
  <Application>Microsoft Office PowerPoint</Application>
  <PresentationFormat>Panoramiczny</PresentationFormat>
  <Paragraphs>195</Paragraphs>
  <Slides>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Użytkownik systemu Windows</dc:creator>
  <cp:lastModifiedBy>Marek Kruk</cp:lastModifiedBy>
  <cp:revision>31</cp:revision>
  <dcterms:created xsi:type="dcterms:W3CDTF">2018-04-13T19:00:13Z</dcterms:created>
  <dcterms:modified xsi:type="dcterms:W3CDTF">2023-12-06T18:05:49Z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0x0101006F9E7E6CEFA3D643B2100676394917DF</vt:lpwstr>
  </property>
</Properties>
</file>

<file path=docProps/thumbnail.jpeg>
</file>